
<file path=[Content_Types].xml><?xml version="1.0" encoding="utf-8"?>
<Types xmlns="http://schemas.openxmlformats.org/package/2006/content-types">
  <Default Extension="jpeg" ContentType="image/jpeg"/>
  <Default Extension="vml" ContentType="application/vnd.openxmlformats-officedocument.vmlDrawing"/>
  <Default Extension="bin" ContentType="application/vnd.openxmlformats-officedocument.oleObject"/>
  <Default Extension="png" ContentType="image/png"/>
  <Default Extension="tiff" ContentType="image/tiff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9"/>
  </p:notesMasterIdLst>
  <p:handoutMasterIdLst>
    <p:handoutMasterId r:id="rId108"/>
  </p:handoutMasterIdLst>
  <p:sldIdLst>
    <p:sldId id="256" r:id="rId3"/>
    <p:sldId id="284" r:id="rId4"/>
    <p:sldId id="392" r:id="rId5"/>
    <p:sldId id="1912" r:id="rId6"/>
    <p:sldId id="1307" r:id="rId7"/>
    <p:sldId id="258" r:id="rId8"/>
    <p:sldId id="1653" r:id="rId9"/>
    <p:sldId id="632" r:id="rId10"/>
    <p:sldId id="1304" r:id="rId11"/>
    <p:sldId id="1306" r:id="rId12"/>
    <p:sldId id="1654" r:id="rId13"/>
    <p:sldId id="1740" r:id="rId14"/>
    <p:sldId id="1655" r:id="rId15"/>
    <p:sldId id="1656" r:id="rId16"/>
    <p:sldId id="1657" r:id="rId17"/>
    <p:sldId id="1658" r:id="rId18"/>
    <p:sldId id="1741" r:id="rId20"/>
    <p:sldId id="1742" r:id="rId21"/>
    <p:sldId id="1743" r:id="rId22"/>
    <p:sldId id="1748" r:id="rId23"/>
    <p:sldId id="1745" r:id="rId24"/>
    <p:sldId id="1746" r:id="rId25"/>
    <p:sldId id="1747" r:id="rId26"/>
    <p:sldId id="1749" r:id="rId27"/>
    <p:sldId id="1751" r:id="rId28"/>
    <p:sldId id="1752" r:id="rId29"/>
    <p:sldId id="1773" r:id="rId30"/>
    <p:sldId id="1774" r:id="rId31"/>
    <p:sldId id="1779" r:id="rId32"/>
    <p:sldId id="1750" r:id="rId33"/>
    <p:sldId id="1753" r:id="rId34"/>
    <p:sldId id="1775" r:id="rId35"/>
    <p:sldId id="1776" r:id="rId36"/>
    <p:sldId id="1777" r:id="rId37"/>
    <p:sldId id="1754" r:id="rId38"/>
    <p:sldId id="1801" r:id="rId39"/>
    <p:sldId id="1820" r:id="rId40"/>
    <p:sldId id="1802" r:id="rId41"/>
    <p:sldId id="1818" r:id="rId42"/>
    <p:sldId id="1819" r:id="rId43"/>
    <p:sldId id="1822" r:id="rId44"/>
    <p:sldId id="1817" r:id="rId45"/>
    <p:sldId id="1821" r:id="rId46"/>
    <p:sldId id="1826" r:id="rId47"/>
    <p:sldId id="1827" r:id="rId48"/>
    <p:sldId id="1828" r:id="rId49"/>
    <p:sldId id="1829" r:id="rId50"/>
    <p:sldId id="1823" r:id="rId51"/>
    <p:sldId id="1825" r:id="rId52"/>
    <p:sldId id="1832" r:id="rId53"/>
    <p:sldId id="1830" r:id="rId54"/>
    <p:sldId id="835" r:id="rId55"/>
    <p:sldId id="1833" r:id="rId56"/>
    <p:sldId id="1834" r:id="rId57"/>
    <p:sldId id="1836" r:id="rId58"/>
    <p:sldId id="1835" r:id="rId59"/>
    <p:sldId id="1837" r:id="rId60"/>
    <p:sldId id="1838" r:id="rId61"/>
    <p:sldId id="1839" r:id="rId62"/>
    <p:sldId id="1841" r:id="rId63"/>
    <p:sldId id="1843" r:id="rId64"/>
    <p:sldId id="1840" r:id="rId65"/>
    <p:sldId id="1844" r:id="rId66"/>
    <p:sldId id="1845" r:id="rId67"/>
    <p:sldId id="1846" r:id="rId68"/>
    <p:sldId id="1847" r:id="rId69"/>
    <p:sldId id="1848" r:id="rId70"/>
    <p:sldId id="1849" r:id="rId71"/>
    <p:sldId id="1850" r:id="rId72"/>
    <p:sldId id="1851" r:id="rId73"/>
    <p:sldId id="1852" r:id="rId74"/>
    <p:sldId id="1853" r:id="rId75"/>
    <p:sldId id="1854" r:id="rId76"/>
    <p:sldId id="1856" r:id="rId77"/>
    <p:sldId id="1859" r:id="rId78"/>
    <p:sldId id="1874" r:id="rId79"/>
    <p:sldId id="1860" r:id="rId80"/>
    <p:sldId id="1857" r:id="rId81"/>
    <p:sldId id="1618" r:id="rId82"/>
    <p:sldId id="1884" r:id="rId83"/>
    <p:sldId id="1886" r:id="rId84"/>
    <p:sldId id="1887" r:id="rId85"/>
    <p:sldId id="1890" r:id="rId86"/>
    <p:sldId id="1889" r:id="rId87"/>
    <p:sldId id="1876" r:id="rId88"/>
    <p:sldId id="1877" r:id="rId89"/>
    <p:sldId id="1878" r:id="rId90"/>
    <p:sldId id="1879" r:id="rId91"/>
    <p:sldId id="1880" r:id="rId92"/>
    <p:sldId id="1881" r:id="rId93"/>
    <p:sldId id="1875" r:id="rId94"/>
    <p:sldId id="1882" r:id="rId95"/>
    <p:sldId id="1892" r:id="rId96"/>
    <p:sldId id="1893" r:id="rId97"/>
    <p:sldId id="1894" r:id="rId98"/>
    <p:sldId id="1895" r:id="rId99"/>
    <p:sldId id="1896" r:id="rId100"/>
    <p:sldId id="572" r:id="rId101"/>
    <p:sldId id="1897" r:id="rId102"/>
    <p:sldId id="1898" r:id="rId103"/>
    <p:sldId id="1899" r:id="rId104"/>
    <p:sldId id="486" r:id="rId105"/>
    <p:sldId id="1625" r:id="rId106"/>
    <p:sldId id="1437" r:id="rId107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 panose="020F0502020204030204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 panose="020F0502020204030204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 panose="020F0502020204030204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 panose="020F0502020204030204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 panose="020F0502020204030204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 panose="020F0502020204030204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 panose="020F0502020204030204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 panose="020F0502020204030204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 panose="020F0502020204030204"/>
      </a:defRPr>
    </a:lvl9pPr>
  </p:defaultTextStyle>
  <p:extLst>
    <p:ext uri="{505F2C04-C923-438B-8C0F-E0CD2BADF298}">
      <wppc:fontMiss xmlns:wppc="http://www.wps.cn/officeDocument/PresentationCustomData" type="true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9E9E9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0706"/>
    <p:restoredTop sz="94677"/>
  </p:normalViewPr>
  <p:slideViewPr>
    <p:cSldViewPr snapToGrid="0" snapToObjects="1">
      <p:cViewPr varScale="1">
        <p:scale>
          <a:sx n="71" d="100"/>
          <a:sy n="71" d="100"/>
        </p:scale>
        <p:origin x="69" y="78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7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6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5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4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3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notesMaster" Target="notesMasters/notesMaster1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1" Type="http://schemas.openxmlformats.org/officeDocument/2006/relationships/tableStyles" Target="tableStyles.xml"/><Relationship Id="rId110" Type="http://schemas.openxmlformats.org/officeDocument/2006/relationships/viewProps" Target="viewProps.xml"/><Relationship Id="rId11" Type="http://schemas.openxmlformats.org/officeDocument/2006/relationships/slide" Target="slides/slide9.xml"/><Relationship Id="rId109" Type="http://schemas.openxmlformats.org/officeDocument/2006/relationships/presProps" Target="presProps.xml"/><Relationship Id="rId108" Type="http://schemas.openxmlformats.org/officeDocument/2006/relationships/handoutMaster" Target="handoutMasters/handoutMaster1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46.wmf"/><Relationship Id="rId2" Type="http://schemas.openxmlformats.org/officeDocument/2006/relationships/image" Target="../media/image45.wmf"/><Relationship Id="rId1" Type="http://schemas.openxmlformats.org/officeDocument/2006/relationships/image" Target="../media/image44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.wmf"/><Relationship Id="rId1" Type="http://schemas.openxmlformats.org/officeDocument/2006/relationships/image" Target="../media/image9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21.wmf"/><Relationship Id="rId1" Type="http://schemas.openxmlformats.org/officeDocument/2006/relationships/image" Target="../media/image20.w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25.wmf"/><Relationship Id="rId1" Type="http://schemas.openxmlformats.org/officeDocument/2006/relationships/image" Target="../media/image20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119" name="Shape 11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/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 panose="020F0502020204030204"/>
      </a:defRPr>
    </a:lvl1pPr>
    <a:lvl2pPr indent="228600" latinLnBrk="0">
      <a:defRPr sz="1200">
        <a:latin typeface="+mn-lt"/>
        <a:ea typeface="+mn-ea"/>
        <a:cs typeface="+mn-cs"/>
        <a:sym typeface="Calibri" panose="020F0502020204030204"/>
      </a:defRPr>
    </a:lvl2pPr>
    <a:lvl3pPr indent="457200" latinLnBrk="0">
      <a:defRPr sz="1200">
        <a:latin typeface="+mn-lt"/>
        <a:ea typeface="+mn-ea"/>
        <a:cs typeface="+mn-cs"/>
        <a:sym typeface="Calibri" panose="020F0502020204030204"/>
      </a:defRPr>
    </a:lvl3pPr>
    <a:lvl4pPr indent="685800" latinLnBrk="0">
      <a:defRPr sz="1200">
        <a:latin typeface="+mn-lt"/>
        <a:ea typeface="+mn-ea"/>
        <a:cs typeface="+mn-cs"/>
        <a:sym typeface="Calibri" panose="020F0502020204030204"/>
      </a:defRPr>
    </a:lvl4pPr>
    <a:lvl5pPr indent="914400" latinLnBrk="0">
      <a:defRPr sz="1200">
        <a:latin typeface="+mn-lt"/>
        <a:ea typeface="+mn-ea"/>
        <a:cs typeface="+mn-cs"/>
        <a:sym typeface="Calibri" panose="020F0502020204030204"/>
      </a:defRPr>
    </a:lvl5pPr>
    <a:lvl6pPr indent="1143000" latinLnBrk="0">
      <a:defRPr sz="1200">
        <a:latin typeface="+mn-lt"/>
        <a:ea typeface="+mn-ea"/>
        <a:cs typeface="+mn-cs"/>
        <a:sym typeface="Calibri" panose="020F0502020204030204"/>
      </a:defRPr>
    </a:lvl6pPr>
    <a:lvl7pPr indent="1371600" latinLnBrk="0">
      <a:defRPr sz="1200">
        <a:latin typeface="+mn-lt"/>
        <a:ea typeface="+mn-ea"/>
        <a:cs typeface="+mn-cs"/>
        <a:sym typeface="Calibri" panose="020F0502020204030204"/>
      </a:defRPr>
    </a:lvl7pPr>
    <a:lvl8pPr indent="1600200" latinLnBrk="0">
      <a:defRPr sz="1200">
        <a:latin typeface="+mn-lt"/>
        <a:ea typeface="+mn-ea"/>
        <a:cs typeface="+mn-cs"/>
        <a:sym typeface="Calibri" panose="020F0502020204030204"/>
      </a:defRPr>
    </a:lvl8pPr>
    <a:lvl9pPr indent="1828800" latinLnBrk="0">
      <a:defRPr sz="1200">
        <a:latin typeface="+mn-lt"/>
        <a:ea typeface="+mn-ea"/>
        <a:cs typeface="+mn-cs"/>
        <a:sym typeface="Calibri" panose="020F050202020403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文本"/>
          <p:cNvSpPr txBox="1">
            <a:spLocks noGrp="1"/>
          </p:cNvSpPr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dirty="0"/>
          </a:p>
        </p:txBody>
      </p:sp>
      <p:sp>
        <p:nvSpPr>
          <p:cNvPr id="12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457200" algn="ctr">
              <a:buSzTx/>
              <a:buFontTx/>
              <a:buNone/>
              <a:defRPr sz="2400"/>
            </a:lvl2pPr>
            <a:lvl3pPr marL="0" indent="914400" algn="ctr">
              <a:buSzTx/>
              <a:buFontTx/>
              <a:buNone/>
              <a:defRPr sz="2400"/>
            </a:lvl3pPr>
            <a:lvl4pPr marL="0" indent="1371600" algn="ctr">
              <a:buSzTx/>
              <a:buFontTx/>
              <a:buNone/>
              <a:defRPr sz="2400"/>
            </a:lvl4pPr>
            <a:lvl5pPr marL="0" indent="1828800" algn="ctr">
              <a:buSzTx/>
              <a:buFontTx/>
              <a:buNone/>
              <a:defRPr sz="2400"/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1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标题文本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92" name="Picture Placeholder 2"/>
          <p:cNvSpPr>
            <a:spLocks noGrp="1"/>
          </p:cNvSpPr>
          <p:nvPr>
            <p:ph type="pic" sz="half" idx="13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r>
              <a:rPr lang="zh-CN" altLang="en-US"/>
              <a:t>单击图标添加图片</a:t>
            </a:r>
            <a:endParaRPr lang="zh-CN" altLang="en-US"/>
          </a:p>
        </p:txBody>
      </p:sp>
      <p:sp>
        <p:nvSpPr>
          <p:cNvPr id="93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94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2" name="正文级别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10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标题文本"/>
          <p:cNvSpPr txBox="1">
            <a:spLocks noGrp="1"/>
          </p:cNvSpPr>
          <p:nvPr>
            <p:ph type="title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11" name="正文级别 1…"/>
          <p:cNvSpPr txBox="1">
            <a:spLocks noGrp="1"/>
          </p:cNvSpPr>
          <p:nvPr>
            <p:ph type="body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11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493530" y="292590"/>
            <a:ext cx="660901" cy="632007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 kumimoji="1" lang="zh-CN" altLang="en-US" sz="1335" b="1" dirty="0">
              <a:solidFill>
                <a:srgbClr val="1F1F1F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0" hasCustomPrompt="1"/>
          </p:nvPr>
        </p:nvSpPr>
        <p:spPr>
          <a:xfrm>
            <a:off x="1438216" y="234879"/>
            <a:ext cx="3787775" cy="74742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solidFill>
                  <a:schemeClr val="tx2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en-US" altLang="zh-CN" dirty="0"/>
              <a:t>MORE THAN TEMPLATE</a:t>
            </a:r>
            <a:endParaRPr lang="en-US" altLang="zh-CN" dirty="0"/>
          </a:p>
          <a:p>
            <a:pPr lvl="0"/>
            <a:r>
              <a:rPr lang="zh-CN" altLang="en-US" dirty="0"/>
              <a:t>点击此处添加副标题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 hasCustomPrompt="1"/>
          </p:nvPr>
        </p:nvSpPr>
        <p:spPr>
          <a:xfrm>
            <a:off x="445405" y="273634"/>
            <a:ext cx="798930" cy="68371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末尾幻灯片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 userDrawn="1"/>
        </p:nvGrpSpPr>
        <p:grpSpPr>
          <a:xfrm flipH="1">
            <a:off x="177800" y="191058"/>
            <a:ext cx="11186886" cy="6536313"/>
            <a:chOff x="827314" y="191058"/>
            <a:chExt cx="11186886" cy="6536313"/>
          </a:xfrm>
        </p:grpSpPr>
        <p:grpSp>
          <p:nvGrpSpPr>
            <p:cNvPr id="45" name="组合 44"/>
            <p:cNvGrpSpPr/>
            <p:nvPr userDrawn="1"/>
          </p:nvGrpSpPr>
          <p:grpSpPr>
            <a:xfrm>
              <a:off x="10033000" y="191058"/>
              <a:ext cx="1948996" cy="2691284"/>
              <a:chOff x="8470446" y="2515552"/>
              <a:chExt cx="476250" cy="657633"/>
            </a:xfrm>
          </p:grpSpPr>
          <p:pic>
            <p:nvPicPr>
              <p:cNvPr id="46" name="图形 45"/>
              <p:cNvPicPr>
                <a:picLocks noChangeAspect="1"/>
              </p:cNvPicPr>
              <p:nvPr userDrawn="1"/>
            </p:nvPicPr>
            <p:blipFill>
              <a:blip r:embed="rId2"/>
              <a:stretch>
                <a:fillRect/>
              </a:stretch>
            </p:blipFill>
            <p:spPr>
              <a:xfrm>
                <a:off x="8470446" y="2639785"/>
                <a:ext cx="476250" cy="533400"/>
              </a:xfrm>
              <a:prstGeom prst="rect">
                <a:avLst/>
              </a:prstGeom>
            </p:spPr>
          </p:pic>
          <p:pic>
            <p:nvPicPr>
              <p:cNvPr id="47" name="图形 46"/>
              <p:cNvPicPr>
                <a:picLocks noChangeAspect="1"/>
              </p:cNvPicPr>
              <p:nvPr userDrawn="1"/>
            </p:nvPicPr>
            <p:blipFill>
              <a:blip r:embed="rId3"/>
              <a:stretch>
                <a:fillRect/>
              </a:stretch>
            </p:blipFill>
            <p:spPr>
              <a:xfrm>
                <a:off x="8556307" y="2515552"/>
                <a:ext cx="352425" cy="409575"/>
              </a:xfrm>
              <a:prstGeom prst="rect">
                <a:avLst/>
              </a:prstGeom>
            </p:spPr>
          </p:pic>
        </p:grpSp>
        <p:grpSp>
          <p:nvGrpSpPr>
            <p:cNvPr id="48" name="组合 47"/>
            <p:cNvGrpSpPr/>
            <p:nvPr userDrawn="1"/>
          </p:nvGrpSpPr>
          <p:grpSpPr>
            <a:xfrm>
              <a:off x="8077200" y="399384"/>
              <a:ext cx="1549400" cy="2139499"/>
              <a:chOff x="8470446" y="2515552"/>
              <a:chExt cx="476250" cy="657633"/>
            </a:xfrm>
          </p:grpSpPr>
          <p:pic>
            <p:nvPicPr>
              <p:cNvPr id="49" name="图形 48"/>
              <p:cNvPicPr>
                <a:picLocks noChangeAspect="1"/>
              </p:cNvPicPr>
              <p:nvPr userDrawn="1"/>
            </p:nvPicPr>
            <p:blipFill>
              <a:blip r:embed="rId2"/>
              <a:stretch>
                <a:fillRect/>
              </a:stretch>
            </p:blipFill>
            <p:spPr>
              <a:xfrm>
                <a:off x="8470446" y="2639785"/>
                <a:ext cx="476250" cy="533400"/>
              </a:xfrm>
              <a:prstGeom prst="rect">
                <a:avLst/>
              </a:prstGeom>
            </p:spPr>
          </p:pic>
          <p:pic>
            <p:nvPicPr>
              <p:cNvPr id="50" name="图形 49"/>
              <p:cNvPicPr>
                <a:picLocks noChangeAspect="1"/>
              </p:cNvPicPr>
              <p:nvPr userDrawn="1"/>
            </p:nvPicPr>
            <p:blipFill>
              <a:blip r:embed="rId3"/>
              <a:stretch>
                <a:fillRect/>
              </a:stretch>
            </p:blipFill>
            <p:spPr>
              <a:xfrm>
                <a:off x="8556307" y="2515552"/>
                <a:ext cx="352425" cy="409575"/>
              </a:xfrm>
              <a:prstGeom prst="rect">
                <a:avLst/>
              </a:prstGeom>
            </p:spPr>
          </p:pic>
        </p:grpSp>
        <p:grpSp>
          <p:nvGrpSpPr>
            <p:cNvPr id="51" name="组合 50"/>
            <p:cNvGrpSpPr/>
            <p:nvPr userDrawn="1"/>
          </p:nvGrpSpPr>
          <p:grpSpPr>
            <a:xfrm>
              <a:off x="9258300" y="1443291"/>
              <a:ext cx="800100" cy="1104823"/>
              <a:chOff x="8470446" y="2515552"/>
              <a:chExt cx="476250" cy="657633"/>
            </a:xfrm>
          </p:grpSpPr>
          <p:pic>
            <p:nvPicPr>
              <p:cNvPr id="52" name="图形 51"/>
              <p:cNvPicPr>
                <a:picLocks noChangeAspect="1"/>
              </p:cNvPicPr>
              <p:nvPr userDrawn="1"/>
            </p:nvPicPr>
            <p:blipFill>
              <a:blip r:embed="rId2"/>
              <a:stretch>
                <a:fillRect/>
              </a:stretch>
            </p:blipFill>
            <p:spPr>
              <a:xfrm>
                <a:off x="8470446" y="2639785"/>
                <a:ext cx="476250" cy="533400"/>
              </a:xfrm>
              <a:prstGeom prst="rect">
                <a:avLst/>
              </a:prstGeom>
            </p:spPr>
          </p:pic>
          <p:pic>
            <p:nvPicPr>
              <p:cNvPr id="53" name="图形 52"/>
              <p:cNvPicPr>
                <a:picLocks noChangeAspect="1"/>
              </p:cNvPicPr>
              <p:nvPr userDrawn="1"/>
            </p:nvPicPr>
            <p:blipFill>
              <a:blip r:embed="rId3"/>
              <a:stretch>
                <a:fillRect/>
              </a:stretch>
            </p:blipFill>
            <p:spPr>
              <a:xfrm>
                <a:off x="8556307" y="2515552"/>
                <a:ext cx="352425" cy="409575"/>
              </a:xfrm>
              <a:prstGeom prst="rect">
                <a:avLst/>
              </a:prstGeom>
            </p:spPr>
          </p:pic>
        </p:grpSp>
        <p:grpSp>
          <p:nvGrpSpPr>
            <p:cNvPr id="54" name="组合 53"/>
            <p:cNvGrpSpPr/>
            <p:nvPr userDrawn="1"/>
          </p:nvGrpSpPr>
          <p:grpSpPr>
            <a:xfrm>
              <a:off x="2362200" y="3839465"/>
              <a:ext cx="1948996" cy="2691284"/>
              <a:chOff x="8470446" y="2515552"/>
              <a:chExt cx="476250" cy="657633"/>
            </a:xfrm>
          </p:grpSpPr>
          <p:pic>
            <p:nvPicPr>
              <p:cNvPr id="55" name="图形 54"/>
              <p:cNvPicPr>
                <a:picLocks noChangeAspect="1"/>
              </p:cNvPicPr>
              <p:nvPr userDrawn="1"/>
            </p:nvPicPr>
            <p:blipFill>
              <a:blip r:embed="rId2"/>
              <a:stretch>
                <a:fillRect/>
              </a:stretch>
            </p:blipFill>
            <p:spPr>
              <a:xfrm>
                <a:off x="8470446" y="2639785"/>
                <a:ext cx="476250" cy="533400"/>
              </a:xfrm>
              <a:prstGeom prst="rect">
                <a:avLst/>
              </a:prstGeom>
            </p:spPr>
          </p:pic>
          <p:pic>
            <p:nvPicPr>
              <p:cNvPr id="56" name="图形 55"/>
              <p:cNvPicPr>
                <a:picLocks noChangeAspect="1"/>
              </p:cNvPicPr>
              <p:nvPr userDrawn="1"/>
            </p:nvPicPr>
            <p:blipFill>
              <a:blip r:embed="rId3"/>
              <a:stretch>
                <a:fillRect/>
              </a:stretch>
            </p:blipFill>
            <p:spPr>
              <a:xfrm>
                <a:off x="8556307" y="2515552"/>
                <a:ext cx="352425" cy="409575"/>
              </a:xfrm>
              <a:prstGeom prst="rect">
                <a:avLst/>
              </a:prstGeom>
            </p:spPr>
          </p:pic>
        </p:grpSp>
        <p:grpSp>
          <p:nvGrpSpPr>
            <p:cNvPr id="57" name="组合 56"/>
            <p:cNvGrpSpPr/>
            <p:nvPr userDrawn="1"/>
          </p:nvGrpSpPr>
          <p:grpSpPr>
            <a:xfrm>
              <a:off x="827314" y="4587872"/>
              <a:ext cx="1549400" cy="2139499"/>
              <a:chOff x="8470446" y="2515552"/>
              <a:chExt cx="476250" cy="657633"/>
            </a:xfrm>
          </p:grpSpPr>
          <p:pic>
            <p:nvPicPr>
              <p:cNvPr id="58" name="图形 57"/>
              <p:cNvPicPr>
                <a:picLocks noChangeAspect="1"/>
              </p:cNvPicPr>
              <p:nvPr userDrawn="1"/>
            </p:nvPicPr>
            <p:blipFill>
              <a:blip r:embed="rId2"/>
              <a:stretch>
                <a:fillRect/>
              </a:stretch>
            </p:blipFill>
            <p:spPr>
              <a:xfrm>
                <a:off x="8470446" y="2639785"/>
                <a:ext cx="476250" cy="533400"/>
              </a:xfrm>
              <a:prstGeom prst="rect">
                <a:avLst/>
              </a:prstGeom>
            </p:spPr>
          </p:pic>
          <p:pic>
            <p:nvPicPr>
              <p:cNvPr id="59" name="图形 58"/>
              <p:cNvPicPr>
                <a:picLocks noChangeAspect="1"/>
              </p:cNvPicPr>
              <p:nvPr userDrawn="1"/>
            </p:nvPicPr>
            <p:blipFill>
              <a:blip r:embed="rId3"/>
              <a:stretch>
                <a:fillRect/>
              </a:stretch>
            </p:blipFill>
            <p:spPr>
              <a:xfrm>
                <a:off x="8556307" y="2515552"/>
                <a:ext cx="352425" cy="409575"/>
              </a:xfrm>
              <a:prstGeom prst="rect">
                <a:avLst/>
              </a:prstGeom>
            </p:spPr>
          </p:pic>
        </p:grpSp>
        <p:grpSp>
          <p:nvGrpSpPr>
            <p:cNvPr id="60" name="组合 59"/>
            <p:cNvGrpSpPr/>
            <p:nvPr userDrawn="1"/>
          </p:nvGrpSpPr>
          <p:grpSpPr>
            <a:xfrm>
              <a:off x="3619500" y="5172205"/>
              <a:ext cx="800100" cy="1104823"/>
              <a:chOff x="8470446" y="2515552"/>
              <a:chExt cx="476250" cy="657633"/>
            </a:xfrm>
          </p:grpSpPr>
          <p:pic>
            <p:nvPicPr>
              <p:cNvPr id="61" name="图形 60"/>
              <p:cNvPicPr>
                <a:picLocks noChangeAspect="1"/>
              </p:cNvPicPr>
              <p:nvPr userDrawn="1"/>
            </p:nvPicPr>
            <p:blipFill>
              <a:blip r:embed="rId2"/>
              <a:stretch>
                <a:fillRect/>
              </a:stretch>
            </p:blipFill>
            <p:spPr>
              <a:xfrm>
                <a:off x="8470446" y="2639785"/>
                <a:ext cx="476250" cy="533400"/>
              </a:xfrm>
              <a:prstGeom prst="rect">
                <a:avLst/>
              </a:prstGeom>
            </p:spPr>
          </p:pic>
          <p:pic>
            <p:nvPicPr>
              <p:cNvPr id="62" name="图形 61"/>
              <p:cNvPicPr>
                <a:picLocks noChangeAspect="1"/>
              </p:cNvPicPr>
              <p:nvPr userDrawn="1"/>
            </p:nvPicPr>
            <p:blipFill>
              <a:blip r:embed="rId3"/>
              <a:stretch>
                <a:fillRect/>
              </a:stretch>
            </p:blipFill>
            <p:spPr>
              <a:xfrm>
                <a:off x="8556307" y="2515552"/>
                <a:ext cx="352425" cy="409575"/>
              </a:xfrm>
              <a:prstGeom prst="rect">
                <a:avLst/>
              </a:prstGeom>
            </p:spPr>
          </p:pic>
        </p:grpSp>
        <p:grpSp>
          <p:nvGrpSpPr>
            <p:cNvPr id="63" name="组合 62"/>
            <p:cNvGrpSpPr/>
            <p:nvPr userDrawn="1"/>
          </p:nvGrpSpPr>
          <p:grpSpPr>
            <a:xfrm>
              <a:off x="8804275" y="2803630"/>
              <a:ext cx="1948996" cy="2691284"/>
              <a:chOff x="8470446" y="2515552"/>
              <a:chExt cx="476250" cy="657633"/>
            </a:xfrm>
          </p:grpSpPr>
          <p:pic>
            <p:nvPicPr>
              <p:cNvPr id="64" name="图形 63"/>
              <p:cNvPicPr>
                <a:picLocks noChangeAspect="1"/>
              </p:cNvPicPr>
              <p:nvPr userDrawn="1"/>
            </p:nvPicPr>
            <p:blipFill>
              <a:blip r:embed="rId2"/>
              <a:stretch>
                <a:fillRect/>
              </a:stretch>
            </p:blipFill>
            <p:spPr>
              <a:xfrm>
                <a:off x="8470446" y="2639785"/>
                <a:ext cx="476250" cy="533400"/>
              </a:xfrm>
              <a:prstGeom prst="rect">
                <a:avLst/>
              </a:prstGeom>
            </p:spPr>
          </p:pic>
          <p:pic>
            <p:nvPicPr>
              <p:cNvPr id="65" name="图形 64"/>
              <p:cNvPicPr>
                <a:picLocks noChangeAspect="1"/>
              </p:cNvPicPr>
              <p:nvPr userDrawn="1"/>
            </p:nvPicPr>
            <p:blipFill>
              <a:blip r:embed="rId3"/>
              <a:stretch>
                <a:fillRect/>
              </a:stretch>
            </p:blipFill>
            <p:spPr>
              <a:xfrm>
                <a:off x="8556307" y="2515552"/>
                <a:ext cx="352425" cy="409575"/>
              </a:xfrm>
              <a:prstGeom prst="rect">
                <a:avLst/>
              </a:prstGeom>
            </p:spPr>
          </p:pic>
        </p:grpSp>
        <p:grpSp>
          <p:nvGrpSpPr>
            <p:cNvPr id="66" name="组合 65"/>
            <p:cNvGrpSpPr/>
            <p:nvPr userDrawn="1"/>
          </p:nvGrpSpPr>
          <p:grpSpPr>
            <a:xfrm>
              <a:off x="9410700" y="2805268"/>
              <a:ext cx="2413000" cy="3332007"/>
              <a:chOff x="8470446" y="2515552"/>
              <a:chExt cx="476250" cy="657633"/>
            </a:xfrm>
          </p:grpSpPr>
          <p:pic>
            <p:nvPicPr>
              <p:cNvPr id="67" name="图形 66"/>
              <p:cNvPicPr>
                <a:picLocks noChangeAspect="1"/>
              </p:cNvPicPr>
              <p:nvPr userDrawn="1"/>
            </p:nvPicPr>
            <p:blipFill>
              <a:blip r:embed="rId2"/>
              <a:stretch>
                <a:fillRect/>
              </a:stretch>
            </p:blipFill>
            <p:spPr>
              <a:xfrm>
                <a:off x="8470446" y="2639785"/>
                <a:ext cx="476250" cy="533400"/>
              </a:xfrm>
              <a:prstGeom prst="rect">
                <a:avLst/>
              </a:prstGeom>
            </p:spPr>
          </p:pic>
          <p:pic>
            <p:nvPicPr>
              <p:cNvPr id="68" name="图形 67"/>
              <p:cNvPicPr>
                <a:picLocks noChangeAspect="1"/>
              </p:cNvPicPr>
              <p:nvPr userDrawn="1"/>
            </p:nvPicPr>
            <p:blipFill>
              <a:blip r:embed="rId3"/>
              <a:stretch>
                <a:fillRect/>
              </a:stretch>
            </p:blipFill>
            <p:spPr>
              <a:xfrm>
                <a:off x="8556307" y="2515552"/>
                <a:ext cx="352425" cy="409575"/>
              </a:xfrm>
              <a:prstGeom prst="rect">
                <a:avLst/>
              </a:prstGeom>
            </p:spPr>
          </p:pic>
        </p:grpSp>
        <p:grpSp>
          <p:nvGrpSpPr>
            <p:cNvPr id="69" name="组合 68"/>
            <p:cNvGrpSpPr/>
            <p:nvPr userDrawn="1"/>
          </p:nvGrpSpPr>
          <p:grpSpPr>
            <a:xfrm>
              <a:off x="8661400" y="3894391"/>
              <a:ext cx="1854200" cy="2560384"/>
              <a:chOff x="8470446" y="2515552"/>
              <a:chExt cx="476250" cy="657633"/>
            </a:xfrm>
          </p:grpSpPr>
          <p:pic>
            <p:nvPicPr>
              <p:cNvPr id="70" name="图形 69"/>
              <p:cNvPicPr>
                <a:picLocks noChangeAspect="1"/>
              </p:cNvPicPr>
              <p:nvPr userDrawn="1"/>
            </p:nvPicPr>
            <p:blipFill>
              <a:blip r:embed="rId2"/>
              <a:stretch>
                <a:fillRect/>
              </a:stretch>
            </p:blipFill>
            <p:spPr>
              <a:xfrm>
                <a:off x="8470446" y="2639785"/>
                <a:ext cx="476250" cy="533400"/>
              </a:xfrm>
              <a:prstGeom prst="rect">
                <a:avLst/>
              </a:prstGeom>
            </p:spPr>
          </p:pic>
          <p:pic>
            <p:nvPicPr>
              <p:cNvPr id="71" name="图形 70"/>
              <p:cNvPicPr>
                <a:picLocks noChangeAspect="1"/>
              </p:cNvPicPr>
              <p:nvPr userDrawn="1"/>
            </p:nvPicPr>
            <p:blipFill>
              <a:blip r:embed="rId3"/>
              <a:stretch>
                <a:fillRect/>
              </a:stretch>
            </p:blipFill>
            <p:spPr>
              <a:xfrm>
                <a:off x="8556307" y="2515552"/>
                <a:ext cx="352425" cy="409575"/>
              </a:xfrm>
              <a:prstGeom prst="rect">
                <a:avLst/>
              </a:prstGeom>
            </p:spPr>
          </p:pic>
        </p:grpSp>
        <p:grpSp>
          <p:nvGrpSpPr>
            <p:cNvPr id="72" name="组合 71"/>
            <p:cNvGrpSpPr/>
            <p:nvPr userDrawn="1"/>
          </p:nvGrpSpPr>
          <p:grpSpPr>
            <a:xfrm>
              <a:off x="10472738" y="4391326"/>
              <a:ext cx="1541462" cy="2128537"/>
              <a:chOff x="8470446" y="2515552"/>
              <a:chExt cx="476250" cy="657633"/>
            </a:xfrm>
          </p:grpSpPr>
          <p:pic>
            <p:nvPicPr>
              <p:cNvPr id="73" name="图形 72"/>
              <p:cNvPicPr>
                <a:picLocks noChangeAspect="1"/>
              </p:cNvPicPr>
              <p:nvPr userDrawn="1"/>
            </p:nvPicPr>
            <p:blipFill>
              <a:blip r:embed="rId2"/>
              <a:stretch>
                <a:fillRect/>
              </a:stretch>
            </p:blipFill>
            <p:spPr>
              <a:xfrm>
                <a:off x="8470446" y="2639785"/>
                <a:ext cx="476250" cy="533400"/>
              </a:xfrm>
              <a:prstGeom prst="rect">
                <a:avLst/>
              </a:prstGeom>
            </p:spPr>
          </p:pic>
          <p:pic>
            <p:nvPicPr>
              <p:cNvPr id="74" name="图形 73"/>
              <p:cNvPicPr>
                <a:picLocks noChangeAspect="1"/>
              </p:cNvPicPr>
              <p:nvPr userDrawn="1"/>
            </p:nvPicPr>
            <p:blipFill>
              <a:blip r:embed="rId3"/>
              <a:stretch>
                <a:fillRect/>
              </a:stretch>
            </p:blipFill>
            <p:spPr>
              <a:xfrm>
                <a:off x="8556307" y="2515552"/>
                <a:ext cx="352425" cy="409575"/>
              </a:xfrm>
              <a:prstGeom prst="rect">
                <a:avLst/>
              </a:prstGeom>
            </p:spPr>
          </p:pic>
        </p:grpSp>
        <p:grpSp>
          <p:nvGrpSpPr>
            <p:cNvPr id="75" name="组合 74"/>
            <p:cNvGrpSpPr/>
            <p:nvPr userDrawn="1"/>
          </p:nvGrpSpPr>
          <p:grpSpPr>
            <a:xfrm>
              <a:off x="4869081" y="4618776"/>
              <a:ext cx="617320" cy="852430"/>
              <a:chOff x="8470446" y="2515552"/>
              <a:chExt cx="476250" cy="657633"/>
            </a:xfrm>
          </p:grpSpPr>
          <p:pic>
            <p:nvPicPr>
              <p:cNvPr id="76" name="图形 75"/>
              <p:cNvPicPr>
                <a:picLocks noChangeAspect="1"/>
              </p:cNvPicPr>
              <p:nvPr userDrawn="1"/>
            </p:nvPicPr>
            <p:blipFill>
              <a:blip r:embed="rId2"/>
              <a:stretch>
                <a:fillRect/>
              </a:stretch>
            </p:blipFill>
            <p:spPr>
              <a:xfrm>
                <a:off x="8470446" y="2639785"/>
                <a:ext cx="476250" cy="533400"/>
              </a:xfrm>
              <a:prstGeom prst="rect">
                <a:avLst/>
              </a:prstGeom>
            </p:spPr>
          </p:pic>
          <p:pic>
            <p:nvPicPr>
              <p:cNvPr id="77" name="图形 76"/>
              <p:cNvPicPr>
                <a:picLocks noChangeAspect="1"/>
              </p:cNvPicPr>
              <p:nvPr userDrawn="1"/>
            </p:nvPicPr>
            <p:blipFill>
              <a:blip r:embed="rId3"/>
              <a:stretch>
                <a:fillRect/>
              </a:stretch>
            </p:blipFill>
            <p:spPr>
              <a:xfrm>
                <a:off x="8556307" y="2515552"/>
                <a:ext cx="352425" cy="409575"/>
              </a:xfrm>
              <a:prstGeom prst="rect">
                <a:avLst/>
              </a:prstGeom>
            </p:spPr>
          </p:pic>
        </p:grpSp>
        <p:grpSp>
          <p:nvGrpSpPr>
            <p:cNvPr id="78" name="组合 77"/>
            <p:cNvGrpSpPr/>
            <p:nvPr userDrawn="1"/>
          </p:nvGrpSpPr>
          <p:grpSpPr>
            <a:xfrm>
              <a:off x="5983305" y="5191967"/>
              <a:ext cx="1085152" cy="1498439"/>
              <a:chOff x="8470446" y="2515552"/>
              <a:chExt cx="476250" cy="657633"/>
            </a:xfrm>
          </p:grpSpPr>
          <p:pic>
            <p:nvPicPr>
              <p:cNvPr id="79" name="图形 78"/>
              <p:cNvPicPr>
                <a:picLocks noChangeAspect="1"/>
              </p:cNvPicPr>
              <p:nvPr userDrawn="1"/>
            </p:nvPicPr>
            <p:blipFill>
              <a:blip r:embed="rId2"/>
              <a:stretch>
                <a:fillRect/>
              </a:stretch>
            </p:blipFill>
            <p:spPr>
              <a:xfrm>
                <a:off x="8470446" y="2639785"/>
                <a:ext cx="476250" cy="533400"/>
              </a:xfrm>
              <a:prstGeom prst="rect">
                <a:avLst/>
              </a:prstGeom>
            </p:spPr>
          </p:pic>
          <p:pic>
            <p:nvPicPr>
              <p:cNvPr id="80" name="图形 79"/>
              <p:cNvPicPr>
                <a:picLocks noChangeAspect="1"/>
              </p:cNvPicPr>
              <p:nvPr userDrawn="1"/>
            </p:nvPicPr>
            <p:blipFill>
              <a:blip r:embed="rId3"/>
              <a:stretch>
                <a:fillRect/>
              </a:stretch>
            </p:blipFill>
            <p:spPr>
              <a:xfrm>
                <a:off x="8556307" y="2515552"/>
                <a:ext cx="352425" cy="409575"/>
              </a:xfrm>
              <a:prstGeom prst="rect">
                <a:avLst/>
              </a:prstGeom>
            </p:spPr>
          </p:pic>
        </p:grpSp>
      </p:grpSp>
      <p:sp>
        <p:nvSpPr>
          <p:cNvPr id="13" name="标题 1"/>
          <p:cNvSpPr>
            <a:spLocks noGrp="1"/>
          </p:cNvSpPr>
          <p:nvPr userDrawn="1">
            <p:ph type="ctrTitle" hasCustomPrompt="1"/>
          </p:nvPr>
        </p:nvSpPr>
        <p:spPr>
          <a:xfrm>
            <a:off x="4528456" y="1377043"/>
            <a:ext cx="4710793" cy="1801221"/>
          </a:xfrm>
        </p:spPr>
        <p:txBody>
          <a:bodyPr anchor="ctr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altLang="zh-CN" dirty="0"/>
              <a:t>Conclusion</a:t>
            </a:r>
            <a:endParaRPr lang="zh-CN" altLang="en-US" dirty="0"/>
          </a:p>
        </p:txBody>
      </p:sp>
      <p:sp>
        <p:nvSpPr>
          <p:cNvPr id="14" name="文本占位符 62"/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4528457" y="3828247"/>
            <a:ext cx="4710792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buNone/>
              <a:defRPr lang="zh-CN" altLang="en-US" sz="1600" smtClean="0">
                <a:solidFill>
                  <a:schemeClr val="bg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lvl="0"/>
            <a:r>
              <a:rPr lang="en-US" altLang="zh-CN" dirty="0"/>
              <a:t>Signature</a:t>
            </a:r>
            <a:endParaRPr lang="en-US" altLang="zh-CN" dirty="0"/>
          </a:p>
        </p:txBody>
      </p:sp>
      <p:sp>
        <p:nvSpPr>
          <p:cNvPr id="15" name="文本占位符 62"/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4528457" y="4143881"/>
            <a:ext cx="4710792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buNone/>
              <a:defRPr lang="zh-CN" altLang="en-US" sz="1600" smtClean="0">
                <a:solidFill>
                  <a:schemeClr val="bg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lvl="0"/>
            <a:r>
              <a:rPr lang="en-US" altLang="zh-CN" dirty="0"/>
              <a:t>Date</a:t>
            </a:r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标题文本"/>
          <p:cNvSpPr txBox="1">
            <a:spLocks noGrp="1"/>
          </p:cNvSpPr>
          <p:nvPr>
            <p:ph type="title"/>
          </p:nvPr>
        </p:nvSpPr>
        <p:spPr>
          <a:xfrm>
            <a:off x="352425" y="365125"/>
            <a:ext cx="10176510" cy="647065"/>
          </a:xfrm>
          <a:prstGeom prst="rect">
            <a:avLst/>
          </a:prstGeom>
        </p:spPr>
        <p:txBody>
          <a:bodyPr/>
          <a:lstStyle>
            <a:lvl1pPr>
              <a:defRPr sz="3800">
                <a:solidFill>
                  <a:srgbClr val="C00000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dirty="0"/>
          </a:p>
        </p:txBody>
      </p:sp>
      <p:sp>
        <p:nvSpPr>
          <p:cNvPr id="21" name="正文级别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2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  <p:sp>
        <p:nvSpPr>
          <p:cNvPr id="4" name="圆角矩形 3"/>
          <p:cNvSpPr/>
          <p:nvPr userDrawn="1"/>
        </p:nvSpPr>
        <p:spPr>
          <a:xfrm>
            <a:off x="10080625" y="130810"/>
            <a:ext cx="1802130" cy="882015"/>
          </a:xfrm>
          <a:prstGeom prst="roundRect">
            <a:avLst/>
          </a:prstGeom>
          <a:blipFill rotWithShape="1">
            <a:blip r:embed="rId2">
              <a:alphaModFix amt="49000"/>
            </a:blip>
            <a:stretch>
              <a:fillRect/>
            </a:stretch>
          </a:blipFill>
          <a:ln w="12700" cap="flat">
            <a:noFill/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ctr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cxnSp>
        <p:nvCxnSpPr>
          <p:cNvPr id="5" name="直接连接符 4"/>
          <p:cNvCxnSpPr/>
          <p:nvPr userDrawn="1"/>
        </p:nvCxnSpPr>
        <p:spPr>
          <a:xfrm>
            <a:off x="379562" y="1071912"/>
            <a:ext cx="115606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 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0" name="正文级别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标题文本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9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1pPr>
            <a:lvl2pPr marL="0" indent="457200">
              <a:buSzTx/>
              <a:buFontTx/>
              <a:buNone/>
              <a:defRPr sz="2400">
                <a:solidFill>
                  <a:srgbClr val="888888"/>
                </a:solidFill>
              </a:defRPr>
            </a:lvl2pPr>
            <a:lvl3pPr marL="0" indent="914400">
              <a:buSzTx/>
              <a:buFontTx/>
              <a:buNone/>
              <a:defRPr sz="2400">
                <a:solidFill>
                  <a:srgbClr val="888888"/>
                </a:solidFill>
              </a:defRPr>
            </a:lvl3pPr>
            <a:lvl4pPr marL="0" indent="1371600">
              <a:buSzTx/>
              <a:buFontTx/>
              <a:buNone/>
              <a:defRPr sz="2400">
                <a:solidFill>
                  <a:srgbClr val="888888"/>
                </a:solidFill>
              </a:defRPr>
            </a:lvl4pPr>
            <a:lvl5pPr marL="0" indent="1828800">
              <a:buSzTx/>
              <a:buFontTx/>
              <a:buNone/>
              <a:defRPr sz="2400">
                <a:solidFill>
                  <a:srgbClr val="888888"/>
                </a:solidFill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0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8" name="正文级别 1…"/>
          <p:cNvSpPr txBox="1">
            <a:spLocks noGrp="1"/>
          </p:cNvSpPr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标题文本"/>
          <p:cNvSpPr txBox="1">
            <a:spLocks noGrp="1"/>
          </p:cNvSpPr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57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839787" y="1681163"/>
            <a:ext cx="5157789" cy="823913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400" b="1"/>
            </a:lvl1pPr>
            <a:lvl2pPr marL="0" indent="457200">
              <a:buSzTx/>
              <a:buFontTx/>
              <a:buNone/>
              <a:defRPr sz="2400" b="1"/>
            </a:lvl2pPr>
            <a:lvl3pPr marL="0" indent="914400">
              <a:buSzTx/>
              <a:buFontTx/>
              <a:buNone/>
              <a:defRPr sz="2400" b="1"/>
            </a:lvl3pPr>
            <a:lvl4pPr marL="0" indent="1371600">
              <a:buSzTx/>
              <a:buFontTx/>
              <a:buNone/>
              <a:defRPr sz="2400" b="1"/>
            </a:lvl4pPr>
            <a:lvl5pPr marL="0" indent="1828800">
              <a:buSzTx/>
              <a:buFontTx/>
              <a:buNone/>
              <a:defRPr sz="2400" b="1"/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8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172200" y="1681163"/>
            <a:ext cx="5183188" cy="823913"/>
          </a:xfrm>
          <a:prstGeom prst="rect">
            <a:avLst/>
          </a:prstGeom>
        </p:spPr>
        <p:txBody>
          <a:bodyPr anchor="b"/>
          <a:lstStyle/>
          <a:p>
            <a:pPr marL="0" lvl="0" indent="0">
              <a:buSzTx/>
              <a:buFontTx/>
              <a:buNone/>
              <a:defRPr sz="2400" b="1"/>
            </a:pPr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67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标题文本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82" name="正文级别 1…"/>
          <p:cNvSpPr txBox="1">
            <a:spLocks noGrp="1"/>
          </p:cNvSpPr>
          <p:nvPr>
            <p:ph type="body" sz="half" idx="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185" indent="-260985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83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839787" y="2057400"/>
            <a:ext cx="3932238" cy="3811588"/>
          </a:xfrm>
          <a:prstGeom prst="rect">
            <a:avLst/>
          </a:prstGeom>
        </p:spPr>
        <p:txBody>
          <a:bodyPr/>
          <a:lstStyle/>
          <a:p>
            <a:pPr marL="0" lvl="0" indent="0">
              <a:buSzTx/>
              <a:buFontTx/>
              <a:buNone/>
              <a:defRPr sz="1600"/>
            </a:pPr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84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文本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r>
              <a:t>标题文本</a:t>
            </a:r>
          </a:p>
        </p:txBody>
      </p:sp>
      <p:sp>
        <p:nvSpPr>
          <p:cNvPr id="3" name="正文级别 1…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89818" y="6404292"/>
            <a:ext cx="263983" cy="2692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ransition spd="med"/>
  <p:txStyles>
    <p:titleStyle>
      <a:lvl1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uFillTx/>
          <a:latin typeface="Calibri Light" panose="020F0302020204030204"/>
          <a:ea typeface="Calibri Light" panose="020F0302020204030204"/>
          <a:cs typeface="Calibri Light" panose="020F0302020204030204"/>
          <a:sym typeface="Calibri Light" panose="020F0302020204030204"/>
        </a:defRPr>
      </a:lvl1pPr>
      <a:lvl2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uFillTx/>
          <a:latin typeface="Calibri Light" panose="020F0302020204030204"/>
          <a:ea typeface="Calibri Light" panose="020F0302020204030204"/>
          <a:cs typeface="Calibri Light" panose="020F0302020204030204"/>
          <a:sym typeface="Calibri Light" panose="020F0302020204030204"/>
        </a:defRPr>
      </a:lvl2pPr>
      <a:lvl3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uFillTx/>
          <a:latin typeface="Calibri Light" panose="020F0302020204030204"/>
          <a:ea typeface="Calibri Light" panose="020F0302020204030204"/>
          <a:cs typeface="Calibri Light" panose="020F0302020204030204"/>
          <a:sym typeface="Calibri Light" panose="020F0302020204030204"/>
        </a:defRPr>
      </a:lvl3pPr>
      <a:lvl4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uFillTx/>
          <a:latin typeface="Calibri Light" panose="020F0302020204030204"/>
          <a:ea typeface="Calibri Light" panose="020F0302020204030204"/>
          <a:cs typeface="Calibri Light" panose="020F0302020204030204"/>
          <a:sym typeface="Calibri Light" panose="020F0302020204030204"/>
        </a:defRPr>
      </a:lvl4pPr>
      <a:lvl5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uFillTx/>
          <a:latin typeface="Calibri Light" panose="020F0302020204030204"/>
          <a:ea typeface="Calibri Light" panose="020F0302020204030204"/>
          <a:cs typeface="Calibri Light" panose="020F0302020204030204"/>
          <a:sym typeface="Calibri Light" panose="020F0302020204030204"/>
        </a:defRPr>
      </a:lvl5pPr>
      <a:lvl6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uFillTx/>
          <a:latin typeface="Calibri Light" panose="020F0302020204030204"/>
          <a:ea typeface="Calibri Light" panose="020F0302020204030204"/>
          <a:cs typeface="Calibri Light" panose="020F0302020204030204"/>
          <a:sym typeface="Calibri Light" panose="020F0302020204030204"/>
        </a:defRPr>
      </a:lvl6pPr>
      <a:lvl7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uFillTx/>
          <a:latin typeface="Calibri Light" panose="020F0302020204030204"/>
          <a:ea typeface="Calibri Light" panose="020F0302020204030204"/>
          <a:cs typeface="Calibri Light" panose="020F0302020204030204"/>
          <a:sym typeface="Calibri Light" panose="020F0302020204030204"/>
        </a:defRPr>
      </a:lvl7pPr>
      <a:lvl8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uFillTx/>
          <a:latin typeface="Calibri Light" panose="020F0302020204030204"/>
          <a:ea typeface="Calibri Light" panose="020F0302020204030204"/>
          <a:cs typeface="Calibri Light" panose="020F0302020204030204"/>
          <a:sym typeface="Calibri Light" panose="020F0302020204030204"/>
        </a:defRPr>
      </a:lvl8pPr>
      <a:lvl9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uFillTx/>
          <a:latin typeface="Calibri Light" panose="020F0302020204030204"/>
          <a:ea typeface="Calibri Light" panose="020F0302020204030204"/>
          <a:cs typeface="Calibri Light" panose="020F0302020204030204"/>
          <a:sym typeface="Calibri Light" panose="020F0302020204030204"/>
        </a:defRPr>
      </a:lvl9pPr>
    </p:titleStyle>
    <p:bodyStyle>
      <a:lvl1pPr marL="228600" marR="0" indent="-228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 panose="020F0502020204030204"/>
        </a:defRPr>
      </a:lvl1pPr>
      <a:lvl2pPr marL="723900" marR="0" indent="-2667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 panose="020F0502020204030204"/>
        </a:defRPr>
      </a:lvl2pPr>
      <a:lvl3pPr marL="1234440" marR="0" indent="-32004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 panose="020F0502020204030204"/>
        </a:defRPr>
      </a:lvl3pPr>
      <a:lvl4pPr marL="17272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 panose="020F0502020204030204"/>
        </a:defRPr>
      </a:lvl4pPr>
      <a:lvl5pPr marL="21844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 panose="020F0502020204030204"/>
        </a:defRPr>
      </a:lvl5pPr>
      <a:lvl6pPr marL="26416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 panose="020F0502020204030204"/>
        </a:defRPr>
      </a:lvl6pPr>
      <a:lvl7pPr marL="30988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 panose="020F0502020204030204"/>
        </a:defRPr>
      </a:lvl7pPr>
      <a:lvl8pPr marL="35560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 panose="020F0502020204030204"/>
        </a:defRPr>
      </a:lvl8pPr>
      <a:lvl9pPr marL="40132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 panose="020F0502020204030204"/>
        </a:defRPr>
      </a:lvl9pPr>
    </p:bodyStyle>
    <p:otherStyle>
      <a:lvl1pPr marL="0" marR="0" indent="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1pPr>
      <a:lvl2pPr marL="0" marR="0" indent="4572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2pPr>
      <a:lvl3pPr marL="0" marR="0" indent="9144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3pPr>
      <a:lvl4pPr marL="0" marR="0" indent="13716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4pPr>
      <a:lvl5pPr marL="0" marR="0" indent="18288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5pPr>
      <a:lvl6pPr marL="0" marR="0" indent="22860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6pPr>
      <a:lvl7pPr marL="0" marR="0" indent="27432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7pPr>
      <a:lvl8pPr marL="0" marR="0" indent="32004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8pPr>
      <a:lvl9pPr marL="0" marR="0" indent="36576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5.tiff"/><Relationship Id="rId5" Type="http://schemas.openxmlformats.org/officeDocument/2006/relationships/image" Target="../media/image4.png"/><Relationship Id="rId4" Type="http://schemas.openxmlformats.org/officeDocument/2006/relationships/image" Target="../media/image4.tiff"/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1.v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.xml"/><Relationship Id="rId3" Type="http://schemas.openxmlformats.org/officeDocument/2006/relationships/image" Target="../media/image7.wmf"/><Relationship Id="rId2" Type="http://schemas.openxmlformats.org/officeDocument/2006/relationships/oleObject" Target="../embeddings/oleObject1.bin"/><Relationship Id="rId1" Type="http://schemas.openxmlformats.org/officeDocument/2006/relationships/image" Target="../media/image6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4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5.png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7.png"/><Relationship Id="rId1" Type="http://schemas.openxmlformats.org/officeDocument/2006/relationships/image" Target="../media/image66.png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2.v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3.xml"/><Relationship Id="rId3" Type="http://schemas.openxmlformats.org/officeDocument/2006/relationships/image" Target="../media/image8.wmf"/><Relationship Id="rId2" Type="http://schemas.openxmlformats.org/officeDocument/2006/relationships/oleObject" Target="../embeddings/oleObject2.bin"/><Relationship Id="rId1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3.vml"/><Relationship Id="rId7" Type="http://schemas.openxmlformats.org/officeDocument/2006/relationships/slideLayout" Target="../slideLayouts/slideLayout2.xml"/><Relationship Id="rId6" Type="http://schemas.openxmlformats.org/officeDocument/2006/relationships/tags" Target="../tags/tag4.xml"/><Relationship Id="rId5" Type="http://schemas.openxmlformats.org/officeDocument/2006/relationships/image" Target="../media/image10.wmf"/><Relationship Id="rId4" Type="http://schemas.openxmlformats.org/officeDocument/2006/relationships/oleObject" Target="../embeddings/oleObject4.bin"/><Relationship Id="rId3" Type="http://schemas.openxmlformats.org/officeDocument/2006/relationships/image" Target="../media/image9.wmf"/><Relationship Id="rId2" Type="http://schemas.openxmlformats.org/officeDocument/2006/relationships/oleObject" Target="../embeddings/oleObject3.bin"/><Relationship Id="rId1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4.v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5.xml"/><Relationship Id="rId3" Type="http://schemas.openxmlformats.org/officeDocument/2006/relationships/image" Target="../media/image11.wmf"/><Relationship Id="rId2" Type="http://schemas.openxmlformats.org/officeDocument/2006/relationships/oleObject" Target="../embeddings/oleObject5.bin"/><Relationship Id="rId1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.xml"/><Relationship Id="rId1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8.xml"/><Relationship Id="rId1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9.xml"/><Relationship Id="rId1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10.xml"/><Relationship Id="rId2" Type="http://schemas.openxmlformats.org/officeDocument/2006/relationships/image" Target="../media/image12.png"/><Relationship Id="rId1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.xml"/><Relationship Id="rId5" Type="http://schemas.openxmlformats.org/officeDocument/2006/relationships/vmlDrawing" Target="../drawings/vmlDrawing5.v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11.xml"/><Relationship Id="rId2" Type="http://schemas.openxmlformats.org/officeDocument/2006/relationships/image" Target="../media/image14.wmf"/><Relationship Id="rId1" Type="http://schemas.openxmlformats.org/officeDocument/2006/relationships/oleObject" Target="../embeddings/oleObject6.bin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12.xml"/><Relationship Id="rId2" Type="http://schemas.openxmlformats.org/officeDocument/2006/relationships/image" Target="../media/image12.png"/><Relationship Id="rId1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16.xml"/><Relationship Id="rId1" Type="http://schemas.openxmlformats.org/officeDocument/2006/relationships/image" Target="../media/image6.pn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17.xml"/><Relationship Id="rId1" Type="http://schemas.openxmlformats.org/officeDocument/2006/relationships/image" Target="../media/image6.pn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18.xml"/><Relationship Id="rId1" Type="http://schemas.openxmlformats.org/officeDocument/2006/relationships/image" Target="../media/image6.pn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19.xml"/><Relationship Id="rId1" Type="http://schemas.openxmlformats.org/officeDocument/2006/relationships/image" Target="../media/image6.png"/></Relationships>
</file>

<file path=ppt/slides/_rels/slide2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20.xml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4.xml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25.xml"/><Relationship Id="rId1" Type="http://schemas.openxmlformats.org/officeDocument/2006/relationships/image" Target="../media/image17.pn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26.xml"/><Relationship Id="rId1" Type="http://schemas.openxmlformats.org/officeDocument/2006/relationships/image" Target="../media/image1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8.xml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29.xml"/><Relationship Id="rId1" Type="http://schemas.openxmlformats.org/officeDocument/2006/relationships/image" Target="../media/image1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0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6.xml"/><Relationship Id="rId7" Type="http://schemas.openxmlformats.org/officeDocument/2006/relationships/vmlDrawing" Target="../drawings/vmlDrawing6.v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33.xml"/><Relationship Id="rId4" Type="http://schemas.openxmlformats.org/officeDocument/2006/relationships/image" Target="../media/image21.wmf"/><Relationship Id="rId3" Type="http://schemas.openxmlformats.org/officeDocument/2006/relationships/oleObject" Target="../embeddings/oleObject8.bin"/><Relationship Id="rId2" Type="http://schemas.openxmlformats.org/officeDocument/2006/relationships/image" Target="../media/image20.wmf"/><Relationship Id="rId1" Type="http://schemas.openxmlformats.org/officeDocument/2006/relationships/oleObject" Target="../embeddings/oleObject7.bin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6.xml"/></Relationships>
</file>

<file path=ppt/slides/_rels/slide4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0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38.xml"/><Relationship Id="rId2" Type="http://schemas.openxmlformats.org/officeDocument/2006/relationships/image" Target="../media/image22.png"/><Relationship Id="rId1" Type="http://schemas.openxmlformats.org/officeDocument/2006/relationships/tags" Target="../tags/tag37.xml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1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39.xml"/><Relationship Id="rId1" Type="http://schemas.openxmlformats.org/officeDocument/2006/relationships/image" Target="../media/image2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0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1.xml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4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42.xml"/><Relationship Id="rId1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5.xml"/><Relationship Id="rId7" Type="http://schemas.openxmlformats.org/officeDocument/2006/relationships/vmlDrawing" Target="../drawings/vmlDrawing7.v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43.xml"/><Relationship Id="rId4" Type="http://schemas.openxmlformats.org/officeDocument/2006/relationships/image" Target="../media/image25.wmf"/><Relationship Id="rId3" Type="http://schemas.openxmlformats.org/officeDocument/2006/relationships/oleObject" Target="../embeddings/oleObject10.bin"/><Relationship Id="rId2" Type="http://schemas.openxmlformats.org/officeDocument/2006/relationships/image" Target="../media/image20.wmf"/><Relationship Id="rId1" Type="http://schemas.openxmlformats.org/officeDocument/2006/relationships/oleObject" Target="../embeddings/oleObject9.bin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5.xml"/></Relationships>
</file>

<file path=ppt/slides/_rels/slide5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46.xml"/><Relationship Id="rId1" Type="http://schemas.openxmlformats.org/officeDocument/2006/relationships/image" Target="../media/image26.png"/></Relationships>
</file>

<file path=ppt/slides/_rels/slide5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9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47.xml"/><Relationship Id="rId1" Type="http://schemas.openxmlformats.org/officeDocument/2006/relationships/image" Target="../media/image26.png"/></Relationships>
</file>

<file path=ppt/slides/_rels/slide5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48.xml"/><Relationship Id="rId1" Type="http://schemas.openxmlformats.org/officeDocument/2006/relationships/image" Target="../media/image27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9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0.xml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51.xml"/><Relationship Id="rId1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2.xml"/></Relationships>
</file>

<file path=ppt/slides/_rels/slide6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53.xml"/><Relationship Id="rId1" Type="http://schemas.openxmlformats.org/officeDocument/2006/relationships/image" Target="../media/image29.png"/></Relationships>
</file>

<file path=ppt/slides/_rels/slide6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6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54.xml"/><Relationship Id="rId1" Type="http://schemas.openxmlformats.org/officeDocument/2006/relationships/image" Target="../media/image30.png"/></Relationships>
</file>

<file path=ppt/slides/_rels/slide6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55.xml"/><Relationship Id="rId1" Type="http://schemas.openxmlformats.org/officeDocument/2006/relationships/image" Target="../media/image31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6.xml"/></Relationships>
</file>

<file path=ppt/slides/_rels/slide6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9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57.xml"/><Relationship Id="rId1" Type="http://schemas.openxmlformats.org/officeDocument/2006/relationships/image" Target="../media/image32.png"/></Relationships>
</file>

<file path=ppt/slides/_rels/slide6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0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58.xml"/><Relationship Id="rId1" Type="http://schemas.openxmlformats.org/officeDocument/2006/relationships/image" Target="../media/image33.png"/></Relationships>
</file>

<file path=ppt/slides/_rels/slide6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1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59.xml"/><Relationship Id="rId1" Type="http://schemas.openxmlformats.org/officeDocument/2006/relationships/image" Target="../media/image34.png"/></Relationships>
</file>

<file path=ppt/slides/_rels/slide6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2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60.xml"/><Relationship Id="rId1" Type="http://schemas.openxmlformats.org/officeDocument/2006/relationships/image" Target="../media/image35.png"/></Relationships>
</file>

<file path=ppt/slides/_rels/slide6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3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61.xml"/><Relationship Id="rId1" Type="http://schemas.openxmlformats.org/officeDocument/2006/relationships/image" Target="../media/image3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4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62.xml"/><Relationship Id="rId1" Type="http://schemas.openxmlformats.org/officeDocument/2006/relationships/image" Target="../media/image37.png"/></Relationships>
</file>

<file path=ppt/slides/_rels/slide7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5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63.xml"/><Relationship Id="rId1" Type="http://schemas.openxmlformats.org/officeDocument/2006/relationships/image" Target="../media/image38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4.xml"/></Relationships>
</file>

<file path=ppt/slides/_rels/slide7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57.xml"/><Relationship Id="rId6" Type="http://schemas.openxmlformats.org/officeDocument/2006/relationships/vmlDrawing" Target="../drawings/vmlDrawing8.v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65.xml"/><Relationship Id="rId3" Type="http://schemas.openxmlformats.org/officeDocument/2006/relationships/image" Target="../media/image38.png"/><Relationship Id="rId2" Type="http://schemas.openxmlformats.org/officeDocument/2006/relationships/image" Target="../media/image39.wmf"/><Relationship Id="rId1" Type="http://schemas.openxmlformats.org/officeDocument/2006/relationships/oleObject" Target="../embeddings/oleObject11.bin"/></Relationships>
</file>

<file path=ppt/slides/_rels/slide7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66.xml"/><Relationship Id="rId1" Type="http://schemas.openxmlformats.org/officeDocument/2006/relationships/image" Target="../media/image40.pn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9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67.xml"/><Relationship Id="rId2" Type="http://schemas.openxmlformats.org/officeDocument/2006/relationships/image" Target="../media/image42.png"/><Relationship Id="rId1" Type="http://schemas.openxmlformats.org/officeDocument/2006/relationships/image" Target="../media/image41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8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9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0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9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3.wmf"/><Relationship Id="rId1" Type="http://schemas.openxmlformats.org/officeDocument/2006/relationships/oleObject" Target="../embeddings/oleObject12.bin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10.v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46.wmf"/><Relationship Id="rId5" Type="http://schemas.openxmlformats.org/officeDocument/2006/relationships/oleObject" Target="../embeddings/oleObject15.bin"/><Relationship Id="rId4" Type="http://schemas.openxmlformats.org/officeDocument/2006/relationships/image" Target="../media/image45.wmf"/><Relationship Id="rId3" Type="http://schemas.openxmlformats.org/officeDocument/2006/relationships/oleObject" Target="../embeddings/oleObject14.bin"/><Relationship Id="rId2" Type="http://schemas.openxmlformats.org/officeDocument/2006/relationships/image" Target="../media/image44.wmf"/><Relationship Id="rId1" Type="http://schemas.openxmlformats.org/officeDocument/2006/relationships/oleObject" Target="../embeddings/oleObject13.bin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71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2.xml"/><Relationship Id="rId1" Type="http://schemas.openxmlformats.org/officeDocument/2006/relationships/image" Target="../media/image47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3.xml"/><Relationship Id="rId1" Type="http://schemas.openxmlformats.org/officeDocument/2006/relationships/image" Target="../media/image48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4.xml"/><Relationship Id="rId1" Type="http://schemas.openxmlformats.org/officeDocument/2006/relationships/image" Target="../media/image49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5.xml"/><Relationship Id="rId1" Type="http://schemas.openxmlformats.org/officeDocument/2006/relationships/image" Target="../media/image50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6.xml"/><Relationship Id="rId1" Type="http://schemas.openxmlformats.org/officeDocument/2006/relationships/image" Target="../media/image5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7.xml"/><Relationship Id="rId1" Type="http://schemas.openxmlformats.org/officeDocument/2006/relationships/image" Target="../media/image52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8.xml"/><Relationship Id="rId1" Type="http://schemas.openxmlformats.org/officeDocument/2006/relationships/image" Target="../media/image53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9.xml"/><Relationship Id="rId1" Type="http://schemas.openxmlformats.org/officeDocument/2006/relationships/image" Target="../media/image54.png"/></Relationships>
</file>

<file path=ppt/slides/_rels/slide9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80.xml"/><Relationship Id="rId2" Type="http://schemas.openxmlformats.org/officeDocument/2006/relationships/image" Target="../media/image56.png"/><Relationship Id="rId1" Type="http://schemas.openxmlformats.org/officeDocument/2006/relationships/image" Target="../media/image55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1.xml"/><Relationship Id="rId1" Type="http://schemas.openxmlformats.org/officeDocument/2006/relationships/image" Target="../media/image57.pn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4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82.xml"/><Relationship Id="rId2" Type="http://schemas.openxmlformats.org/officeDocument/2006/relationships/image" Target="../media/image59.png"/><Relationship Id="rId1" Type="http://schemas.openxmlformats.org/officeDocument/2006/relationships/image" Target="../media/image58.png"/></Relationships>
</file>

<file path=ppt/slides/_rels/slide9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5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83.xml"/><Relationship Id="rId1" Type="http://schemas.openxmlformats.org/officeDocument/2006/relationships/image" Target="../media/image60.png"/></Relationships>
</file>

<file path=ppt/slides/_rels/slide9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6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84.xml"/><Relationship Id="rId1" Type="http://schemas.openxmlformats.org/officeDocument/2006/relationships/image" Target="../media/image61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2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itle 1"/>
          <p:cNvSpPr txBox="1">
            <a:spLocks noGrp="1"/>
          </p:cNvSpPr>
          <p:nvPr>
            <p:ph type="ctrTitle"/>
          </p:nvPr>
        </p:nvSpPr>
        <p:spPr>
          <a:xfrm>
            <a:off x="833119" y="1122362"/>
            <a:ext cx="3200401" cy="2387601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l">
              <a:defRPr sz="4100">
                <a:solidFill>
                  <a:srgbClr val="C00000"/>
                </a:solidFill>
              </a:defRPr>
            </a:pPr>
            <a:r>
              <a:rPr lang="en-US" sz="4100"/>
              <a:t>PageRank</a:t>
            </a:r>
            <a:r>
              <a:rPr lang="zh-CN" altLang="en-US" sz="4100">
                <a:ea typeface="宋体" panose="02010600030101010101" pitchFamily="2" charset="-122"/>
              </a:rPr>
              <a:t>、图论</a:t>
            </a:r>
            <a:r>
              <a:rPr lang="zh-CN" sz="4100">
                <a:ea typeface="宋体" panose="02010600030101010101" pitchFamily="2" charset="-122"/>
              </a:rPr>
              <a:t>与推荐系统</a:t>
            </a:r>
            <a:br>
              <a:rPr lang="zh-CN" sz="4100">
                <a:ea typeface="宋体" panose="02010600030101010101" pitchFamily="2" charset="-122"/>
              </a:rPr>
            </a:br>
            <a:r>
              <a:rPr dirty="0"/>
              <a:t>Lesson-0</a:t>
            </a:r>
            <a:r>
              <a:rPr lang="en-US" altLang="zh-CN" dirty="0"/>
              <a:t>4</a:t>
            </a:r>
            <a:endParaRPr dirty="0"/>
          </a:p>
        </p:txBody>
      </p:sp>
      <p:sp>
        <p:nvSpPr>
          <p:cNvPr id="122" name="Subtitle 2"/>
          <p:cNvSpPr txBox="1">
            <a:spLocks noGrp="1"/>
          </p:cNvSpPr>
          <p:nvPr>
            <p:ph type="subTitle" sz="quarter" idx="1"/>
          </p:nvPr>
        </p:nvSpPr>
        <p:spPr>
          <a:xfrm>
            <a:off x="833119" y="4728311"/>
            <a:ext cx="3200401" cy="1655761"/>
          </a:xfrm>
          <a:prstGeom prst="rect">
            <a:avLst/>
          </a:prstGeom>
        </p:spPr>
        <p:txBody>
          <a:bodyPr/>
          <a:lstStyle/>
          <a:p>
            <a:pPr algn="l">
              <a:defRPr sz="1600"/>
            </a:pPr>
            <a:r>
              <a:rPr lang="zh-CN" altLang="en-US" dirty="0"/>
              <a:t>陈旸 </a:t>
            </a:r>
            <a:r>
              <a:rPr lang="en-US" altLang="zh-CN" dirty="0"/>
              <a:t>&amp;</a:t>
            </a:r>
            <a:r>
              <a:rPr lang="zh-CN" altLang="en-US" dirty="0"/>
              <a:t> 开课吧人工智能学院</a:t>
            </a:r>
            <a:r>
              <a:rPr dirty="0" err="1"/>
              <a:t>课程组</a:t>
            </a:r>
            <a:r>
              <a:rPr dirty="0"/>
              <a:t> </a:t>
            </a:r>
            <a:endParaRPr dirty="0"/>
          </a:p>
          <a:p>
            <a:pPr algn="l">
              <a:defRPr sz="1800"/>
            </a:pPr>
            <a:r>
              <a:rPr dirty="0"/>
              <a:t>20</a:t>
            </a:r>
            <a:r>
              <a:rPr lang="en-US" dirty="0"/>
              <a:t>20</a:t>
            </a:r>
            <a:r>
              <a:rPr dirty="0"/>
              <a:t>.</a:t>
            </a:r>
            <a:r>
              <a:rPr lang="en-US" altLang="zh-CN" dirty="0"/>
              <a:t>2</a:t>
            </a:r>
            <a:endParaRPr dirty="0"/>
          </a:p>
        </p:txBody>
      </p:sp>
      <p:pic>
        <p:nvPicPr>
          <p:cNvPr id="123" name="Picture 6" descr="Picture 6"/>
          <p:cNvPicPr>
            <a:picLocks noChangeAspect="1"/>
          </p:cNvPicPr>
          <p:nvPr/>
        </p:nvPicPr>
        <p:blipFill>
          <a:blip r:embed="rId1"/>
          <a:srcRect t="4253" r="2" b="18588"/>
          <a:stretch>
            <a:fillRect/>
          </a:stretch>
        </p:blipFill>
        <p:spPr>
          <a:xfrm>
            <a:off x="4657342" y="-2"/>
            <a:ext cx="2829215" cy="218305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24" name="Picture 11" descr="Picture 11"/>
          <p:cNvPicPr>
            <a:picLocks noChangeAspect="1"/>
          </p:cNvPicPr>
          <p:nvPr/>
        </p:nvPicPr>
        <p:blipFill>
          <a:blip r:embed="rId2"/>
          <a:srcRect t="17272" r="3" b="3400"/>
          <a:stretch>
            <a:fillRect/>
          </a:stretch>
        </p:blipFill>
        <p:spPr>
          <a:xfrm>
            <a:off x="4657342" y="2274491"/>
            <a:ext cx="2825497" cy="224146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25" name="Picture 7" descr="Picture 7"/>
          <p:cNvPicPr>
            <a:picLocks noChangeAspect="1"/>
          </p:cNvPicPr>
          <p:nvPr/>
        </p:nvPicPr>
        <p:blipFill>
          <a:blip r:embed="rId3"/>
          <a:srcRect r="23289" b="2"/>
          <a:stretch>
            <a:fillRect/>
          </a:stretch>
        </p:blipFill>
        <p:spPr>
          <a:xfrm>
            <a:off x="7570565" y="9"/>
            <a:ext cx="4614003" cy="338327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26" name="Picture 14" descr="Picture 14"/>
          <p:cNvPicPr>
            <a:picLocks noChangeAspect="1"/>
          </p:cNvPicPr>
          <p:nvPr/>
        </p:nvPicPr>
        <p:blipFill>
          <a:blip r:embed="rId4"/>
          <a:srcRect l="7858"/>
          <a:stretch>
            <a:fillRect/>
          </a:stretch>
        </p:blipFill>
        <p:spPr>
          <a:xfrm>
            <a:off x="5553307" y="4728311"/>
            <a:ext cx="2128771" cy="184037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27" name="Picture 9" descr="Picture 9"/>
          <p:cNvPicPr>
            <a:picLocks noChangeAspect="1"/>
          </p:cNvPicPr>
          <p:nvPr/>
        </p:nvPicPr>
        <p:blipFill>
          <a:blip r:embed="rId5"/>
          <a:srcRect t="7323" b="7905"/>
          <a:stretch>
            <a:fillRect/>
          </a:stretch>
        </p:blipFill>
        <p:spPr>
          <a:xfrm>
            <a:off x="7570565" y="3474720"/>
            <a:ext cx="4614003" cy="338328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28" name="Picture 15" descr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39299" y="4674947"/>
            <a:ext cx="1470145" cy="1840378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>
                <a:ea typeface="宋体" panose="02010600030101010101" pitchFamily="2" charset="-122"/>
                <a:sym typeface="+mn-ea"/>
              </a:rPr>
              <a:t>PageRank</a:t>
            </a:r>
            <a:r>
              <a:rPr lang="zh-CN" altLang="zh-CN" dirty="0">
                <a:ea typeface="宋体" panose="02010600030101010101" pitchFamily="2" charset="-122"/>
                <a:sym typeface="+mn-ea"/>
              </a:rPr>
              <a:t>简化模型</a:t>
            </a:r>
            <a:endParaRPr lang="zh-CN" dirty="0">
              <a:ea typeface="宋体" panose="02010600030101010101" pitchFamily="2" charset="-122"/>
            </a:endParaRP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915670" y="1526540"/>
            <a:ext cx="7016750" cy="351472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sz="2500" dirty="0">
                <a:ea typeface="宋体" panose="02010600030101010101" pitchFamily="2" charset="-122"/>
              </a:rPr>
              <a:t>出链：链接出去的链接。</a:t>
            </a:r>
            <a:endParaRPr lang="zh-CN" sz="2500" dirty="0"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sz="2500" dirty="0">
                <a:ea typeface="宋体" panose="02010600030101010101" pitchFamily="2" charset="-122"/>
              </a:rPr>
              <a:t>入链：链接进来的链接。</a:t>
            </a:r>
            <a:endParaRPr lang="zh-CN" sz="2500" dirty="0"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sz="2500" dirty="0">
                <a:ea typeface="宋体" panose="02010600030101010101" pitchFamily="2" charset="-122"/>
              </a:rPr>
              <a:t>一个网页u的影响力=所有入链集合的页面的加权影响力之和</a:t>
            </a:r>
            <a:endParaRPr lang="zh-CN" sz="2500" dirty="0">
              <a:ea typeface="宋体" panose="0201060003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82560" y="1526540"/>
            <a:ext cx="4495800" cy="3457575"/>
          </a:xfrm>
          <a:prstGeom prst="rect">
            <a:avLst/>
          </a:prstGeom>
        </p:spPr>
      </p:pic>
      <p:graphicFrame>
        <p:nvGraphicFramePr>
          <p:cNvPr id="3" name="对象 -2147482624"/>
          <p:cNvGraphicFramePr>
            <a:graphicFrameLocks noChangeAspect="1"/>
          </p:cNvGraphicFramePr>
          <p:nvPr/>
        </p:nvGraphicFramePr>
        <p:xfrm>
          <a:off x="915670" y="4109720"/>
          <a:ext cx="2660015" cy="10147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2" imgW="1181100" imgH="444500" progId="Equation.KSEE3">
                  <p:embed/>
                </p:oleObj>
              </mc:Choice>
              <mc:Fallback>
                <p:oleObj name="" r:id="rId2" imgW="1181100" imgH="4445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915670" y="4109720"/>
                        <a:ext cx="2660015" cy="101473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Content Placeholder 2"/>
          <p:cNvSpPr txBox="1">
            <a:spLocks noGrp="1"/>
          </p:cNvSpPr>
          <p:nvPr/>
        </p:nvSpPr>
        <p:spPr>
          <a:xfrm>
            <a:off x="915670" y="5124450"/>
            <a:ext cx="9937750" cy="155829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sz="1800" dirty="0">
                <a:ea typeface="宋体" panose="02010600030101010101" pitchFamily="2" charset="-122"/>
              </a:rPr>
              <a:t>u：待评估的页面，Bu为u的入链集合。</a:t>
            </a:r>
            <a:endParaRPr lang="zh-CN" sz="1800" dirty="0"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sz="1800" dirty="0">
                <a:ea typeface="宋体" panose="02010600030101010101" pitchFamily="2" charset="-122"/>
              </a:rPr>
              <a:t>对于</a:t>
            </a:r>
            <a:r>
              <a:rPr lang="en-US" altLang="zh-CN" sz="1800" dirty="0">
                <a:ea typeface="宋体" panose="02010600030101010101" pitchFamily="2" charset="-122"/>
              </a:rPr>
              <a:t>Bu</a:t>
            </a:r>
            <a:r>
              <a:rPr lang="zh-CN" altLang="zh-CN" sz="1800" dirty="0">
                <a:ea typeface="宋体" panose="02010600030101010101" pitchFamily="2" charset="-122"/>
              </a:rPr>
              <a:t>中的</a:t>
            </a:r>
            <a:r>
              <a:rPr lang="zh-CN" sz="1800" dirty="0">
                <a:ea typeface="宋体" panose="02010600030101010101" pitchFamily="2" charset="-122"/>
              </a:rPr>
              <a:t>任意页面v，它能给u带来的影响力是其自身的影响力PR(v)除以v页面的出链数量。即页面v把影响力PR(v)平均分配给了它的出链。这样统计所有能给u带来链接的页面v，得到的总和即为u的影响力，即为PR(u)</a:t>
            </a:r>
            <a:endParaRPr lang="zh-CN" sz="1800" dirty="0">
              <a:ea typeface="宋体" panose="02010600030101010101" pitchFamily="2" charset="-122"/>
            </a:endParaRPr>
          </a:p>
        </p:txBody>
      </p:sp>
    </p:spTree>
    <p:custDataLst>
      <p:tags r:id="rId4"/>
    </p:custDataLst>
  </p:cSld>
  <p:clrMapOvr>
    <a:masterClrMapping/>
  </p:clrMapOvr>
  <p:transition spd="med"/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/>
              <a:t>S</a:t>
            </a:r>
            <a:r>
              <a:rPr lang="en-US" altLang="zh-CN" dirty="0">
                <a:ea typeface="宋体" panose="02010600030101010101" pitchFamily="2" charset="-122"/>
              </a:rPr>
              <a:t>ummary</a:t>
            </a:r>
            <a:endParaRPr lang="en-US" altLang="zh-CN" dirty="0">
              <a:ea typeface="宋体" panose="02010600030101010101" pitchFamily="2" charset="-122"/>
            </a:endParaRPr>
          </a:p>
        </p:txBody>
      </p:sp>
      <p:pic>
        <p:nvPicPr>
          <p:cNvPr id="3" name="图片 2" descr="L4-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14550" y="1209040"/>
            <a:ext cx="7962900" cy="482917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/>
              <a:t>S</a:t>
            </a:r>
            <a:r>
              <a:rPr lang="en-US" altLang="zh-CN" dirty="0">
                <a:ea typeface="宋体" panose="02010600030101010101" pitchFamily="2" charset="-122"/>
              </a:rPr>
              <a:t>ummary</a:t>
            </a:r>
            <a:endParaRPr lang="en-US" altLang="zh-CN" dirty="0">
              <a:ea typeface="宋体" panose="02010600030101010101" pitchFamily="2" charset="-122"/>
            </a:endParaRPr>
          </a:p>
        </p:txBody>
      </p:sp>
      <p:pic>
        <p:nvPicPr>
          <p:cNvPr id="2" name="图片 1" descr="L4-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76500" y="1933575"/>
            <a:ext cx="7239000" cy="299085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ctrTitle"/>
          </p:nvPr>
        </p:nvSpPr>
        <p:spPr>
          <a:xfrm>
            <a:off x="2875280" y="2160270"/>
            <a:ext cx="7484745" cy="1801495"/>
          </a:xfrm>
        </p:spPr>
        <p:txBody>
          <a:bodyPr>
            <a:noAutofit/>
          </a:bodyPr>
          <a:lstStyle/>
          <a:p>
            <a:pPr algn="ctr"/>
            <a:r>
              <a:rPr lang="en-US" sz="6000" dirty="0"/>
              <a:t>Thank You</a:t>
            </a:r>
            <a:br>
              <a:rPr lang="en-US" sz="6000" dirty="0"/>
            </a:br>
            <a:r>
              <a:rPr lang="en-US" sz="4800" dirty="0"/>
              <a:t>Using data to solve problems</a:t>
            </a:r>
            <a:endParaRPr lang="en-US" sz="4800" dirty="0"/>
          </a:p>
        </p:txBody>
      </p:sp>
    </p:spTree>
  </p:cSld>
  <p:clrMapOvr>
    <a:masterClrMapping/>
  </p:clrMapOvr>
  <p:transition spd="med"/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 dirty="0">
                <a:ea typeface="宋体" panose="02010600030101010101" pitchFamily="2" charset="-122"/>
              </a:rPr>
              <a:t>学习是循序渐进的过程</a:t>
            </a:r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164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200" y="1513840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endParaRPr lang="zh-CN" altLang="zh-CN" dirty="0"/>
          </a:p>
          <a:p>
            <a:r>
              <a:rPr lang="zh-CN" dirty="0">
                <a:ea typeface="宋体" panose="02010600030101010101" pitchFamily="2" charset="-122"/>
                <a:sym typeface="+mn-ea"/>
              </a:rPr>
              <a:t>即使在工具中，算法就是一行语句的事，我们也要了解背后的算法原理</a:t>
            </a:r>
            <a:endParaRPr lang="zh-CN" dirty="0">
              <a:ea typeface="宋体" panose="02010600030101010101" pitchFamily="2" charset="-122"/>
              <a:sym typeface="+mn-ea"/>
            </a:endParaRPr>
          </a:p>
          <a:p>
            <a:r>
              <a:rPr lang="zh-CN" altLang="zh-CN" dirty="0"/>
              <a:t>解决一个问题，有多种算法，如何选择？</a:t>
            </a:r>
            <a:endParaRPr lang="zh-CN" altLang="zh-CN" dirty="0"/>
          </a:p>
          <a:p>
            <a:r>
              <a:rPr lang="zh-CN" altLang="zh-CN" dirty="0"/>
              <a:t>相同的算法，有多个工具，如何选择？</a:t>
            </a:r>
            <a:endParaRPr lang="zh-CN" altLang="zh-CN" dirty="0"/>
          </a:p>
          <a:p>
            <a:r>
              <a:rPr lang="zh-CN" altLang="zh-CN" dirty="0"/>
              <a:t>实际工作中，如果不能直接找到对应的算法，怎么办？</a:t>
            </a:r>
            <a:endParaRPr lang="zh-CN" altLang="zh-CN" dirty="0"/>
          </a:p>
          <a:p>
            <a:r>
              <a:rPr lang="zh-CN" dirty="0">
                <a:ea typeface="宋体" panose="02010600030101010101" pitchFamily="2" charset="-122"/>
                <a:sym typeface="+mn-ea"/>
              </a:rPr>
              <a:t>实训，带入自己的工作场景</a:t>
            </a:r>
            <a:endParaRPr lang="zh-CN" altLang="en-US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med"/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dirty="0">
                <a:ea typeface="宋体" panose="02010600030101010101" pitchFamily="2" charset="-122"/>
                <a:sym typeface="+mn-ea"/>
              </a:rPr>
              <a:t>图论模型在工作中的应用</a:t>
            </a:r>
            <a:endParaRPr lang="zh-CN" altLang="en-US" dirty="0">
              <a:ea typeface="宋体" panose="02010600030101010101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33060" y="1535430"/>
            <a:ext cx="4631690" cy="516445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425" y="1535430"/>
            <a:ext cx="4938395" cy="496506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>
                <a:ea typeface="宋体" panose="02010600030101010101" pitchFamily="2" charset="-122"/>
                <a:sym typeface="+mn-ea"/>
              </a:rPr>
              <a:t>PageRank</a:t>
            </a:r>
            <a:r>
              <a:rPr lang="zh-CN" altLang="zh-CN" dirty="0">
                <a:ea typeface="宋体" panose="02010600030101010101" pitchFamily="2" charset="-122"/>
                <a:sym typeface="+mn-ea"/>
              </a:rPr>
              <a:t>简化模型</a:t>
            </a:r>
            <a:endParaRPr lang="zh-CN" dirty="0">
              <a:ea typeface="宋体" panose="02010600030101010101" pitchFamily="2" charset="-122"/>
            </a:endParaRP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915670" y="1526540"/>
            <a:ext cx="6713855" cy="351472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altLang="zh-CN" sz="2400" dirty="0">
                <a:ea typeface="宋体" panose="02010600030101010101" pitchFamily="2" charset="-122"/>
              </a:rPr>
              <a:t>转移矩阵：统计网页对于其他网页的跳转概率</a:t>
            </a:r>
            <a:endParaRPr altLang="zh-CN" sz="2400" dirty="0"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altLang="zh-CN" sz="2400" dirty="0">
                <a:ea typeface="宋体" panose="02010600030101010101" pitchFamily="2" charset="-122"/>
              </a:rPr>
              <a:t>原因：出链会给被链接的页面赋予影响力，关键在于统计他们出链的数量</a:t>
            </a:r>
            <a:endParaRPr altLang="zh-CN" sz="2400" dirty="0">
              <a:ea typeface="宋体" panose="0201060003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82560" y="1526540"/>
            <a:ext cx="4495800" cy="3457575"/>
          </a:xfrm>
          <a:prstGeom prst="rect">
            <a:avLst/>
          </a:prstGeom>
        </p:spPr>
      </p:pic>
      <p:graphicFrame>
        <p:nvGraphicFramePr>
          <p:cNvPr id="5" name="对象 4"/>
          <p:cNvGraphicFramePr>
            <a:graphicFrameLocks noChangeAspect="1"/>
          </p:cNvGraphicFramePr>
          <p:nvPr/>
        </p:nvGraphicFramePr>
        <p:xfrm>
          <a:off x="915670" y="3571240"/>
          <a:ext cx="4440555" cy="25215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" name="" r:id="rId2" imgW="1612900" imgH="914400" progId="Equation.KSEE3">
                  <p:embed/>
                </p:oleObj>
              </mc:Choice>
              <mc:Fallback>
                <p:oleObj name="" r:id="rId2" imgW="1612900" imgH="914400" progId="Equation.KSEE3">
                  <p:embed/>
                  <p:pic>
                    <p:nvPicPr>
                      <p:cNvPr id="0" name="图片 7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915670" y="3571240"/>
                        <a:ext cx="4440555" cy="252158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4"/>
    </p:custData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>
                <a:ea typeface="宋体" panose="02010600030101010101" pitchFamily="2" charset="-122"/>
                <a:sym typeface="+mn-ea"/>
              </a:rPr>
              <a:t>PageRank</a:t>
            </a:r>
            <a:r>
              <a:rPr lang="zh-CN" altLang="zh-CN" dirty="0">
                <a:ea typeface="宋体" panose="02010600030101010101" pitchFamily="2" charset="-122"/>
                <a:sym typeface="+mn-ea"/>
              </a:rPr>
              <a:t>简化模型</a:t>
            </a:r>
            <a:endParaRPr lang="zh-CN" dirty="0">
              <a:ea typeface="宋体" panose="02010600030101010101" pitchFamily="2" charset="-122"/>
            </a:endParaRP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915670" y="1526540"/>
            <a:ext cx="6713855" cy="351472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zh-CN" sz="2400" dirty="0">
                <a:ea typeface="宋体" panose="02010600030101010101" pitchFamily="2" charset="-122"/>
              </a:rPr>
              <a:t>PageRank</a:t>
            </a:r>
            <a:r>
              <a:rPr lang="zh-CN" altLang="zh-CN" sz="2400" dirty="0">
                <a:ea typeface="宋体" panose="02010600030101010101" pitchFamily="2" charset="-122"/>
              </a:rPr>
              <a:t>过程推导：</a:t>
            </a:r>
            <a:endParaRPr lang="zh-CN" sz="2400" dirty="0"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400" dirty="0">
                <a:ea typeface="宋体" panose="02010600030101010101" pitchFamily="2" charset="-122"/>
              </a:rPr>
              <a:t>Step1</a:t>
            </a:r>
            <a:r>
              <a:rPr lang="zh-CN" altLang="zh-CN" sz="2400" dirty="0">
                <a:ea typeface="宋体" panose="02010600030101010101" pitchFamily="2" charset="-122"/>
              </a:rPr>
              <a:t>，</a:t>
            </a:r>
            <a:r>
              <a:rPr lang="zh-CN" sz="2400" dirty="0">
                <a:ea typeface="宋体" panose="02010600030101010101" pitchFamily="2" charset="-122"/>
              </a:rPr>
              <a:t>假设A、B、C、D的初始影响力相同</a:t>
            </a:r>
            <a:endParaRPr lang="zh-CN" sz="2400" dirty="0"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400" dirty="0">
                <a:ea typeface="宋体" panose="02010600030101010101" pitchFamily="2" charset="-122"/>
              </a:rPr>
              <a:t>Step2</a:t>
            </a:r>
            <a:r>
              <a:rPr lang="zh-CN" altLang="zh-CN" sz="2400" dirty="0">
                <a:ea typeface="宋体" panose="02010600030101010101" pitchFamily="2" charset="-122"/>
              </a:rPr>
              <a:t>，</a:t>
            </a:r>
            <a:r>
              <a:rPr lang="zh-CN" sz="2400" dirty="0">
                <a:ea typeface="宋体" panose="02010600030101010101" pitchFamily="2" charset="-122"/>
                <a:sym typeface="+mn-ea"/>
              </a:rPr>
              <a:t>进行第一次转移之后，页面的影响力变为</a:t>
            </a:r>
            <a:endParaRPr lang="zh-CN" sz="2400" dirty="0"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endParaRPr lang="zh-CN" altLang="zh-CN" sz="2400" dirty="0">
              <a:ea typeface="宋体" panose="0201060003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82560" y="1526540"/>
            <a:ext cx="4495800" cy="3457575"/>
          </a:xfrm>
          <a:prstGeom prst="rect">
            <a:avLst/>
          </a:prstGeom>
        </p:spPr>
      </p:pic>
      <p:graphicFrame>
        <p:nvGraphicFramePr>
          <p:cNvPr id="3" name="对象 -2147482622"/>
          <p:cNvGraphicFramePr>
            <a:graphicFrameLocks noChangeAspect="1"/>
          </p:cNvGraphicFramePr>
          <p:nvPr/>
        </p:nvGraphicFramePr>
        <p:xfrm>
          <a:off x="1004570" y="3999865"/>
          <a:ext cx="1162685" cy="15284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" r:id="rId2" imgW="698500" imgH="914400" progId="Equation.KSEE3">
                  <p:embed/>
                </p:oleObj>
              </mc:Choice>
              <mc:Fallback>
                <p:oleObj name="" r:id="rId2" imgW="698500" imgH="914400" progId="Equation.KSEE3">
                  <p:embed/>
                  <p:pic>
                    <p:nvPicPr>
                      <p:cNvPr id="0" name="图片 5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004570" y="3999865"/>
                        <a:ext cx="1162685" cy="152844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-2147482620"/>
          <p:cNvGraphicFramePr>
            <a:graphicFrameLocks noChangeAspect="1"/>
          </p:cNvGraphicFramePr>
          <p:nvPr/>
        </p:nvGraphicFramePr>
        <p:xfrm>
          <a:off x="2482215" y="3921125"/>
          <a:ext cx="5497830" cy="168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" name="" r:id="rId4" imgW="2997200" imgH="914400" progId="Equation.KSEE3">
                  <p:embed/>
                </p:oleObj>
              </mc:Choice>
              <mc:Fallback>
                <p:oleObj name="" r:id="rId4" imgW="2997200" imgH="914400" progId="Equation.KSEE3">
                  <p:embed/>
                  <p:pic>
                    <p:nvPicPr>
                      <p:cNvPr id="0" name="图片 6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482215" y="3921125"/>
                        <a:ext cx="5497830" cy="16859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6"/>
    </p:custData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>
                <a:ea typeface="宋体" panose="02010600030101010101" pitchFamily="2" charset="-122"/>
                <a:sym typeface="+mn-ea"/>
              </a:rPr>
              <a:t>PageRank</a:t>
            </a:r>
            <a:r>
              <a:rPr lang="zh-CN" altLang="zh-CN" dirty="0">
                <a:ea typeface="宋体" panose="02010600030101010101" pitchFamily="2" charset="-122"/>
                <a:sym typeface="+mn-ea"/>
              </a:rPr>
              <a:t>简化模型</a:t>
            </a:r>
            <a:endParaRPr lang="zh-CN" dirty="0">
              <a:ea typeface="宋体" panose="02010600030101010101" pitchFamily="2" charset="-122"/>
            </a:endParaRP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915670" y="1526540"/>
            <a:ext cx="6713855" cy="351472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zh-CN" sz="2400" dirty="0">
                <a:ea typeface="宋体" panose="02010600030101010101" pitchFamily="2" charset="-122"/>
              </a:rPr>
              <a:t>PageRank</a:t>
            </a:r>
            <a:r>
              <a:rPr lang="zh-CN" altLang="zh-CN" sz="2400" dirty="0">
                <a:ea typeface="宋体" panose="02010600030101010101" pitchFamily="2" charset="-122"/>
              </a:rPr>
              <a:t>过程推导：</a:t>
            </a:r>
            <a:endParaRPr lang="zh-CN" sz="2400" dirty="0"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400" dirty="0">
                <a:ea typeface="宋体" panose="02010600030101010101" pitchFamily="2" charset="-122"/>
              </a:rPr>
              <a:t>Step3</a:t>
            </a:r>
            <a:r>
              <a:rPr lang="zh-CN" altLang="zh-CN" sz="2400" dirty="0">
                <a:ea typeface="宋体" panose="02010600030101010101" pitchFamily="2" charset="-122"/>
              </a:rPr>
              <a:t>，进行</a:t>
            </a:r>
            <a:r>
              <a:rPr lang="zh-CN" sz="2400" dirty="0">
                <a:ea typeface="宋体" panose="02010600030101010101" pitchFamily="2" charset="-122"/>
              </a:rPr>
              <a:t>n次迭代后，直到页面的影响力不再发生变化，也就是页面的影响力收敛</a:t>
            </a:r>
            <a:r>
              <a:rPr lang="en-US" altLang="zh-CN" sz="2400" dirty="0">
                <a:ea typeface="宋体" panose="02010600030101010101" pitchFamily="2" charset="-122"/>
              </a:rPr>
              <a:t>=&gt;</a:t>
            </a:r>
            <a:r>
              <a:rPr lang="zh-CN" altLang="zh-CN" sz="2400" dirty="0">
                <a:ea typeface="宋体" panose="02010600030101010101" pitchFamily="2" charset="-122"/>
              </a:rPr>
              <a:t>最终的影响力</a:t>
            </a:r>
            <a:endParaRPr lang="zh-CN" sz="2400" dirty="0"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endParaRPr lang="zh-CN" altLang="zh-CN" sz="2400" dirty="0">
              <a:ea typeface="宋体" panose="0201060003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82560" y="1526540"/>
            <a:ext cx="4495800" cy="3457575"/>
          </a:xfrm>
          <a:prstGeom prst="rect">
            <a:avLst/>
          </a:prstGeom>
        </p:spPr>
      </p:pic>
      <p:graphicFrame>
        <p:nvGraphicFramePr>
          <p:cNvPr id="3" name="对象 -2147482622"/>
          <p:cNvGraphicFramePr>
            <a:graphicFrameLocks noChangeAspect="1"/>
          </p:cNvGraphicFramePr>
          <p:nvPr/>
        </p:nvGraphicFramePr>
        <p:xfrm>
          <a:off x="1511618" y="3990340"/>
          <a:ext cx="1628140" cy="15284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" r:id="rId2" imgW="977900" imgH="914400" progId="Equation.KSEE3">
                  <p:embed/>
                </p:oleObj>
              </mc:Choice>
              <mc:Fallback>
                <p:oleObj name="" r:id="rId2" imgW="977900" imgH="914400" progId="Equation.KSEE3">
                  <p:embed/>
                  <p:pic>
                    <p:nvPicPr>
                      <p:cNvPr id="0" name="图片 5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511618" y="3990340"/>
                        <a:ext cx="1628140" cy="152844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4"/>
    </p:custData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>
                <a:ea typeface="宋体" panose="02010600030101010101" pitchFamily="2" charset="-122"/>
                <a:sym typeface="+mn-ea"/>
              </a:rPr>
              <a:t>PageRank</a:t>
            </a:r>
            <a:r>
              <a:rPr lang="zh-CN" altLang="zh-CN" dirty="0">
                <a:ea typeface="宋体" panose="02010600030101010101" pitchFamily="2" charset="-122"/>
                <a:sym typeface="+mn-ea"/>
              </a:rPr>
              <a:t>简化模型</a:t>
            </a:r>
            <a:endParaRPr lang="zh-CN" dirty="0">
              <a:ea typeface="宋体" panose="02010600030101010101" pitchFamily="2" charset="-122"/>
            </a:endParaRP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887095" y="1314450"/>
            <a:ext cx="6713855" cy="351472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zh-CN" sz="2400" dirty="0">
                <a:ea typeface="宋体" panose="02010600030101010101" pitchFamily="2" charset="-122"/>
              </a:rPr>
              <a:t>PageRank</a:t>
            </a:r>
            <a:r>
              <a:rPr lang="zh-CN" altLang="en-US" sz="2400" dirty="0">
                <a:ea typeface="宋体" panose="02010600030101010101" pitchFamily="2" charset="-122"/>
              </a:rPr>
              <a:t>的代码</a:t>
            </a:r>
            <a:r>
              <a:rPr lang="zh-CN" altLang="zh-CN" sz="2400" dirty="0">
                <a:ea typeface="宋体" panose="02010600030101010101" pitchFamily="2" charset="-122"/>
              </a:rPr>
              <a:t>推导：</a:t>
            </a:r>
            <a:endParaRPr lang="zh-CN" sz="2400" dirty="0"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zh-CN" sz="1500" dirty="0">
                <a:ea typeface="宋体" panose="02010600030101010101" pitchFamily="2" charset="-122"/>
              </a:rPr>
              <a:t>import numpy as np</a:t>
            </a:r>
            <a:endParaRPr lang="zh-CN" altLang="zh-CN" sz="1500" dirty="0"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zh-CN" sz="1500" dirty="0">
                <a:ea typeface="宋体" panose="02010600030101010101" pitchFamily="2" charset="-122"/>
              </a:rPr>
              <a:t>a = np.array([[0, 1/2, 1, 0], </a:t>
            </a:r>
            <a:endParaRPr lang="zh-CN" altLang="zh-CN" sz="1500" dirty="0"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zh-CN" sz="1500" dirty="0">
                <a:ea typeface="宋体" panose="02010600030101010101" pitchFamily="2" charset="-122"/>
              </a:rPr>
              <a:t>	      [1/3, 0, 0, 1/2],</a:t>
            </a:r>
            <a:endParaRPr lang="zh-CN" altLang="zh-CN" sz="1500" dirty="0"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zh-CN" sz="1500" dirty="0">
                <a:ea typeface="宋体" panose="02010600030101010101" pitchFamily="2" charset="-122"/>
              </a:rPr>
              <a:t>	      [1/3, 0, 0, 1/2],</a:t>
            </a:r>
            <a:endParaRPr lang="zh-CN" altLang="zh-CN" sz="1500" dirty="0"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zh-CN" sz="1500" dirty="0">
                <a:ea typeface="宋体" panose="02010600030101010101" pitchFamily="2" charset="-122"/>
              </a:rPr>
              <a:t>	      [1/3, 1/2, 0, 0]])</a:t>
            </a:r>
            <a:endParaRPr lang="zh-CN" altLang="zh-CN" sz="1500" dirty="0"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zh-CN" sz="1500" dirty="0">
                <a:ea typeface="宋体" panose="02010600030101010101" pitchFamily="2" charset="-122"/>
              </a:rPr>
              <a:t>b = np.array([1/4, 1/4, 1/4, 1/4])</a:t>
            </a:r>
            <a:endParaRPr lang="zh-CN" altLang="zh-CN" sz="1500" dirty="0"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zh-CN" sz="1500" dirty="0">
                <a:ea typeface="宋体" panose="02010600030101010101" pitchFamily="2" charset="-122"/>
              </a:rPr>
              <a:t>w = b</a:t>
            </a:r>
            <a:endParaRPr lang="zh-CN" altLang="zh-CN" sz="1500" dirty="0"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zh-CN" sz="1500" dirty="0">
                <a:ea typeface="宋体" panose="02010600030101010101" pitchFamily="2" charset="-122"/>
              </a:rPr>
              <a:t>for i in range(100):</a:t>
            </a:r>
            <a:endParaRPr lang="zh-CN" altLang="zh-CN" sz="1500" dirty="0"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zh-CN" sz="1500" dirty="0">
                <a:ea typeface="宋体" panose="02010600030101010101" pitchFamily="2" charset="-122"/>
              </a:rPr>
              <a:t>	w = np.dot(a, w)</a:t>
            </a:r>
            <a:endParaRPr lang="zh-CN" altLang="zh-CN" sz="1500" dirty="0"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zh-CN" sz="1500" dirty="0">
                <a:ea typeface="宋体" panose="02010600030101010101" pitchFamily="2" charset="-122"/>
              </a:rPr>
              <a:t>	print(w)</a:t>
            </a:r>
            <a:endParaRPr lang="zh-CN" altLang="zh-CN" sz="1500" dirty="0">
              <a:ea typeface="宋体" panose="0201060003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16600" y="1700530"/>
            <a:ext cx="4495800" cy="345757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>
                <a:ea typeface="宋体" panose="02010600030101010101" pitchFamily="2" charset="-122"/>
                <a:sym typeface="+mn-ea"/>
              </a:rPr>
              <a:t>PageRank</a:t>
            </a:r>
            <a:r>
              <a:rPr lang="zh-CN" altLang="zh-CN" dirty="0">
                <a:ea typeface="宋体" panose="02010600030101010101" pitchFamily="2" charset="-122"/>
                <a:sym typeface="+mn-ea"/>
              </a:rPr>
              <a:t>简化模型</a:t>
            </a:r>
            <a:endParaRPr lang="zh-CN" dirty="0">
              <a:ea typeface="宋体" panose="02010600030101010101" pitchFamily="2" charset="-122"/>
            </a:endParaRP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877570" y="2018030"/>
            <a:ext cx="9316085" cy="351472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altLang="zh-CN" sz="2400" dirty="0">
                <a:ea typeface="宋体" panose="02010600030101010101" pitchFamily="2" charset="-122"/>
              </a:rPr>
              <a:t>简化版的模型在实际应用中是否</a:t>
            </a:r>
            <a:r>
              <a:rPr lang="en-US" altLang="zh-CN" sz="2400" dirty="0">
                <a:ea typeface="宋体" panose="02010600030101010101" pitchFamily="2" charset="-122"/>
              </a:rPr>
              <a:t>Work</a:t>
            </a:r>
            <a:r>
              <a:rPr lang="zh-CN" altLang="zh-CN" sz="2400" dirty="0">
                <a:ea typeface="宋体" panose="02010600030101010101" pitchFamily="2" charset="-122"/>
              </a:rPr>
              <a:t>？</a:t>
            </a:r>
            <a:endParaRPr lang="zh-CN" altLang="zh-CN" sz="2400" dirty="0"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sz="2400" dirty="0">
                <a:ea typeface="宋体" panose="02010600030101010101" pitchFamily="2" charset="-122"/>
              </a:rPr>
              <a:t>Rank Leak（等级泄露）</a:t>
            </a:r>
            <a:endParaRPr lang="zh-CN" altLang="zh-CN" sz="2400" dirty="0"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sz="2400" dirty="0">
                <a:ea typeface="宋体" panose="02010600030101010101" pitchFamily="2" charset="-122"/>
              </a:rPr>
              <a:t>Rank Sink（等级沉没）</a:t>
            </a:r>
            <a:endParaRPr lang="zh-CN" sz="2400" dirty="0"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zh-CN" sz="2400" dirty="0">
                <a:solidFill>
                  <a:srgbClr val="FF0000"/>
                </a:solidFill>
                <a:ea typeface="宋体" panose="02010600030101010101" pitchFamily="2" charset="-122"/>
              </a:rPr>
              <a:t>不是所有的节点都满足：既有出度，又有入度</a:t>
            </a:r>
            <a:endParaRPr lang="zh-CN" altLang="zh-CN" sz="2400" dirty="0">
              <a:solidFill>
                <a:srgbClr val="FF0000"/>
              </a:solidFill>
              <a:ea typeface="宋体" panose="02010600030101010101" pitchFamily="2" charset="-122"/>
            </a:endParaRPr>
          </a:p>
        </p:txBody>
      </p:sp>
    </p:spTree>
    <p:custDataLst>
      <p:tags r:id="rId1"/>
    </p:custData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>
                <a:ea typeface="宋体" panose="02010600030101010101" pitchFamily="2" charset="-122"/>
                <a:sym typeface="+mn-ea"/>
              </a:rPr>
              <a:t>PageRank</a:t>
            </a:r>
            <a:r>
              <a:rPr lang="zh-CN" altLang="zh-CN" dirty="0">
                <a:ea typeface="宋体" panose="02010600030101010101" pitchFamily="2" charset="-122"/>
                <a:sym typeface="+mn-ea"/>
              </a:rPr>
              <a:t>简化模型</a:t>
            </a:r>
            <a:endParaRPr lang="zh-CN" dirty="0">
              <a:ea typeface="宋体" panose="02010600030101010101" pitchFamily="2" charset="-122"/>
            </a:endParaRP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798830" y="1671320"/>
            <a:ext cx="6569710" cy="351472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sz="2400" dirty="0">
                <a:ea typeface="宋体" panose="02010600030101010101" pitchFamily="2" charset="-122"/>
              </a:rPr>
              <a:t>Rank Leak（等级泄露）</a:t>
            </a:r>
            <a:endParaRPr lang="zh-CN" sz="2400" dirty="0"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sz="2400" dirty="0">
                <a:ea typeface="宋体" panose="02010600030101010101" pitchFamily="2" charset="-122"/>
                <a:sym typeface="+mn-ea"/>
              </a:rPr>
              <a:t>一个网页没有出链，就像是一个黑洞一样，吸收了别人的影响力而不释放，最终会导致其他网页的PR值为0</a:t>
            </a:r>
            <a:endParaRPr lang="zh-CN" altLang="zh-CN" sz="2400" dirty="0">
              <a:solidFill>
                <a:srgbClr val="FF0000"/>
              </a:solidFill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endParaRPr lang="zh-CN" altLang="zh-CN" sz="2400" dirty="0">
              <a:solidFill>
                <a:srgbClr val="FF0000"/>
              </a:solidFill>
              <a:ea typeface="宋体" panose="0201060003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41260" y="1945640"/>
            <a:ext cx="2573655" cy="261302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>
                <a:ea typeface="宋体" panose="02010600030101010101" pitchFamily="2" charset="-122"/>
                <a:sym typeface="+mn-ea"/>
              </a:rPr>
              <a:t>PageRank</a:t>
            </a:r>
            <a:r>
              <a:rPr lang="zh-CN" altLang="zh-CN" dirty="0">
                <a:ea typeface="宋体" panose="02010600030101010101" pitchFamily="2" charset="-122"/>
                <a:sym typeface="+mn-ea"/>
              </a:rPr>
              <a:t>简化模型</a:t>
            </a:r>
            <a:endParaRPr lang="zh-CN" dirty="0">
              <a:ea typeface="宋体" panose="02010600030101010101" pitchFamily="2" charset="-122"/>
            </a:endParaRP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798830" y="1671320"/>
            <a:ext cx="6569710" cy="351472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sz="2400" dirty="0">
                <a:ea typeface="宋体" panose="02010600030101010101" pitchFamily="2" charset="-122"/>
              </a:rPr>
              <a:t>Rank Sink（等级沉没）</a:t>
            </a:r>
            <a:endParaRPr lang="zh-CN" sz="2400" dirty="0"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sz="2400" dirty="0">
                <a:ea typeface="宋体" panose="02010600030101010101" pitchFamily="2" charset="-122"/>
                <a:sym typeface="+mn-ea"/>
              </a:rPr>
              <a:t>一个网页只有出链，没有入链。比如节点</a:t>
            </a:r>
            <a:r>
              <a:rPr lang="en-US" altLang="zh-CN" sz="2400" dirty="0">
                <a:ea typeface="宋体" panose="02010600030101010101" pitchFamily="2" charset="-122"/>
                <a:sym typeface="+mn-ea"/>
              </a:rPr>
              <a:t>A</a:t>
            </a:r>
            <a:endParaRPr lang="en-US" altLang="zh-CN" sz="24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sz="2400" dirty="0">
                <a:ea typeface="宋体" panose="02010600030101010101" pitchFamily="2" charset="-122"/>
                <a:sym typeface="+mn-ea"/>
              </a:rPr>
              <a:t>迭代下来，会导致这个网页的PR值为0</a:t>
            </a:r>
            <a:endParaRPr lang="zh-CN" sz="2400" dirty="0">
              <a:ea typeface="宋体" panose="02010600030101010101" pitchFamily="2" charset="-122"/>
              <a:sym typeface="+mn-ea"/>
            </a:endParaRPr>
          </a:p>
        </p:txBody>
      </p:sp>
      <p:pic>
        <p:nvPicPr>
          <p:cNvPr id="5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69225" y="1671320"/>
            <a:ext cx="2486025" cy="266128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>
                <a:ea typeface="宋体" panose="02010600030101010101" pitchFamily="2" charset="-122"/>
                <a:sym typeface="+mn-ea"/>
              </a:rPr>
              <a:t>PageRank</a:t>
            </a:r>
            <a:r>
              <a:rPr lang="zh-CN" altLang="zh-CN" dirty="0">
                <a:ea typeface="宋体" panose="02010600030101010101" pitchFamily="2" charset="-122"/>
                <a:sym typeface="+mn-ea"/>
              </a:rPr>
              <a:t>简化模型</a:t>
            </a:r>
            <a:endParaRPr lang="zh-CN" dirty="0">
              <a:ea typeface="宋体" panose="02010600030101010101" pitchFamily="2" charset="-122"/>
            </a:endParaRP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798830" y="1671320"/>
            <a:ext cx="7513955" cy="42062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sz="2400" dirty="0">
                <a:ea typeface="宋体" panose="02010600030101010101" pitchFamily="2" charset="-122"/>
              </a:rPr>
              <a:t>在简化模型上处理</a:t>
            </a:r>
            <a:r>
              <a:rPr lang="en-US" altLang="zh-CN" sz="2400" dirty="0">
                <a:ea typeface="宋体" panose="02010600030101010101" pitchFamily="2" charset="-122"/>
              </a:rPr>
              <a:t>Rank Leak</a:t>
            </a:r>
            <a:r>
              <a:rPr lang="zh-CN" altLang="zh-CN" sz="2400" dirty="0">
                <a:ea typeface="宋体" panose="02010600030101010101" pitchFamily="2" charset="-122"/>
              </a:rPr>
              <a:t>和</a:t>
            </a:r>
            <a:r>
              <a:rPr lang="en-US" altLang="zh-CN" sz="2400" dirty="0">
                <a:ea typeface="宋体" panose="02010600030101010101" pitchFamily="2" charset="-122"/>
              </a:rPr>
              <a:t>Rank Sink</a:t>
            </a:r>
            <a:endParaRPr lang="zh-CN" sz="2400" dirty="0"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sz="2400" dirty="0">
                <a:ea typeface="宋体" panose="02010600030101010101" pitchFamily="2" charset="-122"/>
                <a:sym typeface="+mn-ea"/>
              </a:rPr>
              <a:t>比如针对</a:t>
            </a:r>
            <a:r>
              <a:rPr sz="2400" dirty="0">
                <a:ea typeface="宋体" panose="02010600030101010101" pitchFamily="2" charset="-122"/>
                <a:sym typeface="+mn-ea"/>
              </a:rPr>
              <a:t>Rank Leak，把没有出链的节点，先从图中去掉，等所有节点计算完Rank值之后，再加上该节点进行计算。不过这种方法会导致新的Rank Leak节点的产生。</a:t>
            </a:r>
            <a:endParaRPr sz="24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400" dirty="0">
                <a:ea typeface="宋体" panose="02010600030101010101" pitchFamily="2" charset="-122"/>
                <a:sym typeface="+mn-ea"/>
              </a:rPr>
              <a:t>=&gt; </a:t>
            </a:r>
            <a:r>
              <a:rPr lang="zh-CN" sz="2400" dirty="0">
                <a:ea typeface="宋体" panose="02010600030101010101" pitchFamily="2" charset="-122"/>
                <a:sym typeface="+mn-ea"/>
              </a:rPr>
              <a:t>治标不治本</a:t>
            </a:r>
            <a:endParaRPr sz="2400" dirty="0">
              <a:ea typeface="宋体" panose="02010600030101010101" pitchFamily="2" charset="-122"/>
              <a:sym typeface="+mn-ea"/>
            </a:endParaRPr>
          </a:p>
        </p:txBody>
      </p:sp>
      <p:pic>
        <p:nvPicPr>
          <p:cNvPr id="5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75980" y="3693160"/>
            <a:ext cx="2261870" cy="242125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8375" y="1438910"/>
            <a:ext cx="2036445" cy="206819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>
                <a:ea typeface="宋体" panose="02010600030101010101" pitchFamily="2" charset="-122"/>
                <a:sym typeface="+mn-ea"/>
              </a:rPr>
              <a:t>PageRank</a:t>
            </a:r>
            <a:r>
              <a:rPr lang="zh-CN" altLang="zh-CN" dirty="0">
                <a:ea typeface="宋体" panose="02010600030101010101" pitchFamily="2" charset="-122"/>
                <a:sym typeface="+mn-ea"/>
              </a:rPr>
              <a:t>随机浏览模型</a:t>
            </a:r>
            <a:endParaRPr lang="zh-CN" dirty="0">
              <a:ea typeface="宋体" panose="02010600030101010101" pitchFamily="2" charset="-122"/>
            </a:endParaRP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798830" y="1671320"/>
            <a:ext cx="9831705" cy="42062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sz="2400" dirty="0">
                <a:ea typeface="宋体" panose="02010600030101010101" pitchFamily="2" charset="-122"/>
              </a:rPr>
              <a:t>Larry Page提出了PageRank的随机浏览模型</a:t>
            </a:r>
            <a:endParaRPr sz="2400" dirty="0"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sz="2400" dirty="0">
                <a:ea typeface="宋体" panose="02010600030101010101" pitchFamily="2" charset="-122"/>
                <a:sym typeface="+mn-ea"/>
              </a:rPr>
              <a:t>假设场景：</a:t>
            </a:r>
            <a:r>
              <a:rPr sz="2400" dirty="0">
                <a:ea typeface="宋体" panose="02010600030101010101" pitchFamily="2" charset="-122"/>
                <a:sym typeface="+mn-ea"/>
              </a:rPr>
              <a:t>用户并不都是按照跳转链接的方式来上网，还有一种可能是不论当前处于哪个页面，都有概率访问到其他任意的页面</a:t>
            </a:r>
            <a:endParaRPr sz="24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sz="2400" dirty="0">
                <a:ea typeface="宋体" panose="02010600030101010101" pitchFamily="2" charset="-122"/>
                <a:sym typeface="+mn-ea"/>
              </a:rPr>
              <a:t>引入</a:t>
            </a:r>
            <a:r>
              <a:rPr sz="2400" dirty="0">
                <a:ea typeface="宋体" panose="02010600030101010101" pitchFamily="2" charset="-122"/>
                <a:sym typeface="+mn-ea"/>
              </a:rPr>
              <a:t>阻尼因子：d</a:t>
            </a:r>
            <a:endParaRPr sz="24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sz="2400" dirty="0">
                <a:ea typeface="宋体" panose="02010600030101010101" pitchFamily="2" charset="-122"/>
                <a:sym typeface="+mn-ea"/>
              </a:rPr>
              <a:t>通常取值为</a:t>
            </a:r>
            <a:r>
              <a:rPr lang="en-US" altLang="zh-CN" sz="2400" dirty="0">
                <a:ea typeface="宋体" panose="02010600030101010101" pitchFamily="2" charset="-122"/>
                <a:sym typeface="+mn-ea"/>
              </a:rPr>
              <a:t>0.85</a:t>
            </a:r>
            <a:r>
              <a:rPr lang="zh-CN" altLang="en-US" sz="2400" dirty="0">
                <a:ea typeface="宋体" panose="02010600030101010101" pitchFamily="2" charset="-122"/>
                <a:sym typeface="+mn-ea"/>
              </a:rPr>
              <a:t>（默认）</a:t>
            </a:r>
            <a:endParaRPr lang="zh-CN" altLang="en-US" sz="2400" dirty="0">
              <a:ea typeface="宋体" panose="02010600030101010101" pitchFamily="2" charset="-122"/>
              <a:sym typeface="+mn-ea"/>
            </a:endParaRPr>
          </a:p>
        </p:txBody>
      </p:sp>
      <p:graphicFrame>
        <p:nvGraphicFramePr>
          <p:cNvPr id="2" name="对象 -2147482616"/>
          <p:cNvGraphicFramePr>
            <a:graphicFrameLocks noChangeAspect="1"/>
          </p:cNvGraphicFramePr>
          <p:nvPr/>
        </p:nvGraphicFramePr>
        <p:xfrm>
          <a:off x="4719955" y="3817620"/>
          <a:ext cx="6091555" cy="16122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1" imgW="1701800" imgH="444500" progId="Equation.KSEE3">
                  <p:embed/>
                </p:oleObj>
              </mc:Choice>
              <mc:Fallback>
                <p:oleObj name="" r:id="rId1" imgW="1701800" imgH="4445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719955" y="3817620"/>
                        <a:ext cx="6091555" cy="161226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3"/>
    </p:custData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 dirty="0"/>
              <a:t>学习方法</a:t>
            </a:r>
            <a:endParaRPr dirty="0"/>
          </a:p>
        </p:txBody>
      </p:sp>
      <p:sp>
        <p:nvSpPr>
          <p:cNvPr id="164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zh-CN" dirty="0"/>
              <a:t>Thinking</a:t>
            </a:r>
            <a:r>
              <a:rPr lang="zh-CN" altLang="zh-CN" dirty="0"/>
              <a:t>：</a:t>
            </a:r>
            <a:r>
              <a:rPr lang="en-US" altLang="zh-CN" dirty="0"/>
              <a:t>behind the theory, original from the real problem</a:t>
            </a:r>
            <a:endParaRPr lang="zh-CN" altLang="zh-CN" dirty="0"/>
          </a:p>
          <a:p>
            <a:r>
              <a:rPr lang="en-US" altLang="zh-CN" dirty="0"/>
              <a:t>Action</a:t>
            </a:r>
            <a:r>
              <a:rPr lang="zh-CN" altLang="zh-CN" dirty="0"/>
              <a:t>：</a:t>
            </a:r>
            <a:r>
              <a:rPr lang="en-US" altLang="zh-CN" dirty="0"/>
              <a:t>solve problems by tools, present the results</a:t>
            </a:r>
            <a:endParaRPr lang="zh-CN" altLang="zh-CN" dirty="0"/>
          </a:p>
          <a:p>
            <a:pPr>
              <a:lnSpc>
                <a:spcPct val="81000"/>
              </a:lnSpc>
            </a:pPr>
            <a:endParaRPr dirty="0"/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>
                <a:ea typeface="宋体" panose="02010600030101010101" pitchFamily="2" charset="-122"/>
                <a:sym typeface="+mn-ea"/>
              </a:rPr>
              <a:t>PageRank</a:t>
            </a:r>
            <a:r>
              <a:rPr lang="zh-CN" altLang="zh-CN" dirty="0">
                <a:ea typeface="宋体" panose="02010600030101010101" pitchFamily="2" charset="-122"/>
                <a:sym typeface="+mn-ea"/>
              </a:rPr>
              <a:t>随机浏览模型</a:t>
            </a:r>
            <a:endParaRPr lang="zh-CN" dirty="0">
              <a:ea typeface="宋体" panose="02010600030101010101" pitchFamily="2" charset="-122"/>
            </a:endParaRP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798830" y="1671320"/>
            <a:ext cx="9831705" cy="42062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sz="2400" dirty="0">
                <a:ea typeface="宋体" panose="02010600030101010101" pitchFamily="2" charset="-122"/>
              </a:rPr>
              <a:t>使用随机浏览模型进行</a:t>
            </a:r>
            <a:r>
              <a:rPr lang="en-US" altLang="zh-CN" sz="2400" dirty="0">
                <a:ea typeface="宋体" panose="02010600030101010101" pitchFamily="2" charset="-122"/>
              </a:rPr>
              <a:t>Python</a:t>
            </a:r>
            <a:r>
              <a:rPr lang="zh-CN" altLang="zh-CN" sz="2400" dirty="0">
                <a:ea typeface="宋体" panose="02010600030101010101" pitchFamily="2" charset="-122"/>
              </a:rPr>
              <a:t>模拟</a:t>
            </a:r>
            <a:endParaRPr sz="2400" dirty="0"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def random_work(a, w, n):</a:t>
            </a:r>
            <a:endParaRPr lang="zh-CN" altLang="en-US" sz="18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	d = 0.85</a:t>
            </a:r>
            <a:endParaRPr lang="zh-CN" altLang="en-US" sz="18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	for i in range(100):</a:t>
            </a:r>
            <a:endParaRPr lang="zh-CN" altLang="en-US" sz="18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		w = (1-d)/n + d*np.dot(a, w)</a:t>
            </a:r>
            <a:endParaRPr lang="zh-CN" altLang="en-US" sz="18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		print(w)</a:t>
            </a:r>
            <a:endParaRPr lang="zh-CN" altLang="en-US" sz="1800" dirty="0">
              <a:ea typeface="宋体" panose="02010600030101010101" pitchFamily="2" charset="-122"/>
              <a:sym typeface="+mn-ea"/>
            </a:endParaRPr>
          </a:p>
        </p:txBody>
      </p:sp>
      <p:pic>
        <p:nvPicPr>
          <p:cNvPr id="5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75980" y="3693160"/>
            <a:ext cx="2261870" cy="242125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8375" y="1438910"/>
            <a:ext cx="2036445" cy="2068195"/>
          </a:xfrm>
          <a:prstGeom prst="rect">
            <a:avLst/>
          </a:prstGeom>
        </p:spPr>
      </p:pic>
      <p:sp>
        <p:nvSpPr>
          <p:cNvPr id="4" name="Content Placeholder 2"/>
          <p:cNvSpPr txBox="1">
            <a:spLocks noGrp="1"/>
          </p:cNvSpPr>
          <p:nvPr/>
        </p:nvSpPr>
        <p:spPr>
          <a:xfrm>
            <a:off x="697230" y="5274310"/>
            <a:ext cx="7779385" cy="117792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sz="2400" dirty="0">
                <a:solidFill>
                  <a:srgbClr val="FF0000"/>
                </a:solidFill>
                <a:ea typeface="宋体" panose="02010600030101010101" pitchFamily="2" charset="-122"/>
              </a:rPr>
              <a:t>解决了</a:t>
            </a:r>
            <a:r>
              <a:rPr lang="en-US" sz="2400" dirty="0">
                <a:solidFill>
                  <a:srgbClr val="FF0000"/>
                </a:solidFill>
                <a:ea typeface="宋体" panose="02010600030101010101" pitchFamily="2" charset="-122"/>
              </a:rPr>
              <a:t>Rank Leak</a:t>
            </a:r>
            <a:r>
              <a:rPr lang="zh-CN" sz="2400" dirty="0">
                <a:solidFill>
                  <a:srgbClr val="FF0000"/>
                </a:solidFill>
                <a:ea typeface="宋体" panose="02010600030101010101" pitchFamily="2" charset="-122"/>
              </a:rPr>
              <a:t>和</a:t>
            </a:r>
            <a:r>
              <a:rPr lang="en-US" altLang="zh-CN" sz="2400" dirty="0">
                <a:solidFill>
                  <a:srgbClr val="FF0000"/>
                </a:solidFill>
                <a:ea typeface="宋体" panose="02010600030101010101" pitchFamily="2" charset="-122"/>
              </a:rPr>
              <a:t>Rank Sink</a:t>
            </a:r>
            <a:r>
              <a:rPr lang="zh-CN" altLang="zh-CN" sz="2400" dirty="0">
                <a:solidFill>
                  <a:srgbClr val="FF0000"/>
                </a:solidFill>
                <a:ea typeface="宋体" panose="02010600030101010101" pitchFamily="2" charset="-122"/>
              </a:rPr>
              <a:t>问题</a:t>
            </a:r>
            <a:endParaRPr lang="zh-CN" altLang="zh-CN" sz="2400" dirty="0">
              <a:solidFill>
                <a:srgbClr val="FF0000"/>
              </a:solidFill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zh-CN" sz="2400" dirty="0">
                <a:solidFill>
                  <a:srgbClr val="FF0000"/>
                </a:solidFill>
                <a:ea typeface="宋体" panose="02010600030101010101" pitchFamily="2" charset="-122"/>
                <a:sym typeface="+mn-ea"/>
              </a:rPr>
              <a:t>和简化模型结果略有不同，但影响力排序没有变化</a:t>
            </a:r>
            <a:endParaRPr lang="zh-CN" altLang="zh-CN" sz="2400" dirty="0">
              <a:solidFill>
                <a:srgbClr val="FF0000"/>
              </a:solidFill>
              <a:ea typeface="宋体" panose="02010600030101010101" pitchFamily="2" charset="-122"/>
              <a:sym typeface="+mn-ea"/>
            </a:endParaRPr>
          </a:p>
        </p:txBody>
      </p:sp>
    </p:spTree>
    <p:custDataLst>
      <p:tags r:id="rId3"/>
    </p:custData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>
                <a:ea typeface="宋体" panose="02010600030101010101" pitchFamily="2" charset="-122"/>
                <a:sym typeface="+mn-ea"/>
              </a:rPr>
              <a:t>PageRank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的影响力</a:t>
            </a:r>
            <a:endParaRPr lang="zh-CN" altLang="en-US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798830" y="1671320"/>
            <a:ext cx="9831705" cy="42062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>
              <a:lnSpc>
                <a:spcPct val="150000"/>
              </a:lnSpc>
            </a:pPr>
            <a:r>
              <a:rPr sz="2400" dirty="0">
                <a:ea typeface="宋体" panose="02010600030101010101" pitchFamily="2" charset="-122"/>
                <a:sym typeface="+mn-ea"/>
              </a:rPr>
              <a:t>社交网络领域</a:t>
            </a:r>
            <a:endParaRPr sz="2400" dirty="0">
              <a:ea typeface="宋体" panose="02010600030101010101" pitchFamily="2" charset="-122"/>
              <a:sym typeface="+mn-ea"/>
            </a:endParaRPr>
          </a:p>
          <a:p>
            <a:pPr lvl="1">
              <a:lnSpc>
                <a:spcPct val="150000"/>
              </a:lnSpc>
            </a:pPr>
            <a:r>
              <a:rPr lang="zh-CN" sz="2400" dirty="0">
                <a:ea typeface="宋体" panose="02010600030101010101" pitchFamily="2" charset="-122"/>
                <a:sym typeface="+mn-ea"/>
              </a:rPr>
              <a:t>如何计算博主影响力（粉丝数</a:t>
            </a:r>
            <a:r>
              <a:rPr lang="en-US" altLang="zh-CN" sz="2400" dirty="0">
                <a:ea typeface="宋体" panose="02010600030101010101" pitchFamily="2" charset="-122"/>
                <a:sym typeface="+mn-ea"/>
              </a:rPr>
              <a:t>=</a:t>
            </a:r>
            <a:r>
              <a:rPr lang="zh-CN" altLang="en-US" sz="2400" dirty="0">
                <a:ea typeface="宋体" panose="02010600030101010101" pitchFamily="2" charset="-122"/>
                <a:sym typeface="+mn-ea"/>
              </a:rPr>
              <a:t>影响力么？）</a:t>
            </a:r>
            <a:endParaRPr lang="zh-CN" altLang="en-US" sz="2400" dirty="0">
              <a:ea typeface="宋体" panose="02010600030101010101" pitchFamily="2" charset="-122"/>
              <a:sym typeface="+mn-ea"/>
            </a:endParaRPr>
          </a:p>
          <a:p>
            <a:pPr lvl="1">
              <a:lnSpc>
                <a:spcPct val="150000"/>
              </a:lnSpc>
            </a:pPr>
            <a:r>
              <a:rPr lang="zh-CN" altLang="en-US" sz="2400" dirty="0">
                <a:ea typeface="宋体" panose="02010600030101010101" pitchFamily="2" charset="-122"/>
                <a:sym typeface="+mn-ea"/>
              </a:rPr>
              <a:t>如何计算职场影响力（脉脉的影响力计算）</a:t>
            </a:r>
            <a:endParaRPr sz="24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sz="2400" dirty="0">
                <a:ea typeface="宋体" panose="02010600030101010101" pitchFamily="2" charset="-122"/>
                <a:sym typeface="+mn-ea"/>
              </a:rPr>
              <a:t>生物领域：</a:t>
            </a:r>
            <a:endParaRPr lang="zh-CN" sz="2400" dirty="0">
              <a:ea typeface="宋体" panose="02010600030101010101" pitchFamily="2" charset="-122"/>
              <a:sym typeface="+mn-ea"/>
            </a:endParaRPr>
          </a:p>
          <a:p>
            <a:pPr lvl="1">
              <a:lnSpc>
                <a:spcPct val="150000"/>
              </a:lnSpc>
            </a:pPr>
            <a:r>
              <a:rPr lang="zh-CN" sz="2400" dirty="0">
                <a:ea typeface="宋体" panose="02010600030101010101" pitchFamily="2" charset="-122"/>
                <a:sym typeface="+mn-ea"/>
              </a:rPr>
              <a:t>基因、蛋白研究，通过PageRank确定七个与遗传有关的肿瘤基因</a:t>
            </a:r>
            <a:endParaRPr lang="zh-CN" sz="24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endParaRPr lang="zh-CN" altLang="en-US" sz="2400" dirty="0">
              <a:ea typeface="宋体" panose="02010600030101010101" pitchFamily="2" charset="-122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>
                <a:ea typeface="宋体" panose="02010600030101010101" pitchFamily="2" charset="-122"/>
                <a:sym typeface="+mn-ea"/>
              </a:rPr>
              <a:t>PageRank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的影响力</a:t>
            </a:r>
            <a:endParaRPr lang="zh-CN" altLang="en-US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798830" y="1671320"/>
            <a:ext cx="9831705" cy="42062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>
              <a:lnSpc>
                <a:spcPct val="150000"/>
              </a:lnSpc>
            </a:pPr>
            <a:r>
              <a:rPr lang="zh-CN" sz="2400" dirty="0">
                <a:ea typeface="宋体" panose="02010600030101010101" pitchFamily="2" charset="-122"/>
                <a:sym typeface="+mn-ea"/>
              </a:rPr>
              <a:t>推荐系统</a:t>
            </a:r>
            <a:r>
              <a:rPr sz="2400" dirty="0">
                <a:ea typeface="宋体" panose="02010600030101010101" pitchFamily="2" charset="-122"/>
                <a:sym typeface="+mn-ea"/>
              </a:rPr>
              <a:t>：</a:t>
            </a:r>
            <a:endParaRPr sz="2400" dirty="0">
              <a:ea typeface="宋体" panose="02010600030101010101" pitchFamily="2" charset="-122"/>
              <a:sym typeface="+mn-ea"/>
            </a:endParaRPr>
          </a:p>
          <a:p>
            <a:pPr lvl="1">
              <a:lnSpc>
                <a:spcPct val="150000"/>
              </a:lnSpc>
            </a:pPr>
            <a:r>
              <a:rPr sz="2400" dirty="0">
                <a:ea typeface="宋体" panose="02010600030101010101" pitchFamily="2" charset="-122"/>
                <a:sym typeface="+mn-ea"/>
              </a:rPr>
              <a:t>用户行为</a:t>
            </a:r>
            <a:r>
              <a:rPr lang="zh-CN" sz="2400" dirty="0">
                <a:ea typeface="宋体" panose="02010600030101010101" pitchFamily="2" charset="-122"/>
                <a:sym typeface="+mn-ea"/>
              </a:rPr>
              <a:t>转化为</a:t>
            </a:r>
            <a:r>
              <a:rPr sz="2400" dirty="0">
                <a:ea typeface="宋体" panose="02010600030101010101" pitchFamily="2" charset="-122"/>
                <a:sym typeface="+mn-ea"/>
              </a:rPr>
              <a:t>图的形式</a:t>
            </a:r>
            <a:endParaRPr sz="2400" dirty="0">
              <a:ea typeface="宋体" panose="02010600030101010101" pitchFamily="2" charset="-122"/>
              <a:sym typeface="+mn-ea"/>
            </a:endParaRPr>
          </a:p>
          <a:p>
            <a:pPr lvl="1">
              <a:lnSpc>
                <a:spcPct val="150000"/>
              </a:lnSpc>
            </a:pPr>
            <a:r>
              <a:rPr sz="2400" dirty="0">
                <a:ea typeface="宋体" panose="02010600030101010101" pitchFamily="2" charset="-122"/>
                <a:sym typeface="+mn-ea"/>
              </a:rPr>
              <a:t>对</a:t>
            </a:r>
            <a:r>
              <a:rPr lang="zh-CN" sz="2400" dirty="0">
                <a:ea typeface="宋体" panose="02010600030101010101" pitchFamily="2" charset="-122"/>
                <a:sym typeface="+mn-ea"/>
              </a:rPr>
              <a:t>用户</a:t>
            </a:r>
            <a:r>
              <a:rPr sz="2400" dirty="0">
                <a:ea typeface="宋体" panose="02010600030101010101" pitchFamily="2" charset="-122"/>
                <a:sym typeface="+mn-ea"/>
              </a:rPr>
              <a:t>u进行推荐，转化为计算用户u和与所有物品</a:t>
            </a:r>
            <a:r>
              <a:rPr lang="en-US" sz="2400" dirty="0">
                <a:ea typeface="宋体" panose="02010600030101010101" pitchFamily="2" charset="-122"/>
                <a:sym typeface="+mn-ea"/>
              </a:rPr>
              <a:t>i</a:t>
            </a:r>
            <a:r>
              <a:rPr sz="2400" dirty="0">
                <a:ea typeface="宋体" panose="02010600030101010101" pitchFamily="2" charset="-122"/>
                <a:sym typeface="+mn-ea"/>
              </a:rPr>
              <a:t>之间的相关性，取与用户没有直接边相连的物品，按照相关性的高低生成推荐列表</a:t>
            </a:r>
            <a:endParaRPr sz="24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ea typeface="宋体" panose="02010600030101010101" pitchFamily="2" charset="-122"/>
                <a:sym typeface="+mn-ea"/>
              </a:rPr>
              <a:t>交通网络</a:t>
            </a:r>
            <a:endParaRPr lang="zh-CN" altLang="en-US" sz="2400" dirty="0">
              <a:ea typeface="宋体" panose="02010600030101010101" pitchFamily="2" charset="-122"/>
              <a:sym typeface="+mn-ea"/>
            </a:endParaRPr>
          </a:p>
          <a:p>
            <a:pPr lvl="1">
              <a:lnSpc>
                <a:spcPct val="150000"/>
              </a:lnSpc>
            </a:pPr>
            <a:r>
              <a:rPr lang="zh-CN" altLang="en-US" sz="2400" dirty="0">
                <a:ea typeface="宋体" panose="02010600030101010101" pitchFamily="2" charset="-122"/>
                <a:sym typeface="+mn-ea"/>
              </a:rPr>
              <a:t>预测城市的交通流量和人流动向</a:t>
            </a:r>
            <a:endParaRPr lang="zh-CN" altLang="en-US" sz="24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endParaRPr lang="zh-CN" altLang="en-US" sz="2400" dirty="0">
              <a:ea typeface="宋体" panose="02010600030101010101" pitchFamily="2" charset="-122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>
                <a:ea typeface="宋体" panose="02010600030101010101" pitchFamily="2" charset="-122"/>
                <a:sym typeface="+mn-ea"/>
              </a:rPr>
              <a:t>PageRank</a:t>
            </a:r>
            <a:r>
              <a:rPr lang="zh-CN" altLang="zh-CN" dirty="0">
                <a:ea typeface="宋体" panose="02010600030101010101" pitchFamily="2" charset="-122"/>
                <a:sym typeface="+mn-ea"/>
              </a:rPr>
              <a:t>工具使用</a:t>
            </a:r>
            <a:endParaRPr lang="zh-CN" altLang="zh-CN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798830" y="1671320"/>
            <a:ext cx="9831705" cy="42062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>
              <a:lnSpc>
                <a:spcPct val="150000"/>
              </a:lnSpc>
            </a:pPr>
            <a:r>
              <a:rPr sz="2400" dirty="0">
                <a:ea typeface="宋体" panose="02010600030101010101" pitchFamily="2" charset="-122"/>
                <a:sym typeface="+mn-ea"/>
              </a:rPr>
              <a:t>igraph：处理复杂网络问题</a:t>
            </a:r>
            <a:r>
              <a:rPr lang="zh-CN" sz="2400" dirty="0">
                <a:ea typeface="宋体" panose="02010600030101010101" pitchFamily="2" charset="-122"/>
                <a:sym typeface="+mn-ea"/>
              </a:rPr>
              <a:t>，提供</a:t>
            </a:r>
            <a:r>
              <a:rPr lang="en-US" sz="2400" dirty="0">
                <a:ea typeface="宋体" panose="02010600030101010101" pitchFamily="2" charset="-122"/>
                <a:sym typeface="+mn-ea"/>
              </a:rPr>
              <a:t>Python, R, </a:t>
            </a:r>
            <a:r>
              <a:rPr sz="2400" dirty="0">
                <a:ea typeface="宋体" panose="02010600030101010101" pitchFamily="2" charset="-122"/>
                <a:sym typeface="+mn-ea"/>
              </a:rPr>
              <a:t>C语言接口</a:t>
            </a:r>
            <a:endParaRPr sz="2400" dirty="0">
              <a:ea typeface="宋体" panose="02010600030101010101" pitchFamily="2" charset="-122"/>
              <a:sym typeface="+mn-ea"/>
            </a:endParaRPr>
          </a:p>
          <a:p>
            <a:pPr lvl="1">
              <a:lnSpc>
                <a:spcPct val="150000"/>
              </a:lnSpc>
            </a:pPr>
            <a:r>
              <a:rPr lang="zh-CN" sz="2400" dirty="0">
                <a:ea typeface="宋体" panose="02010600030101010101" pitchFamily="2" charset="-122"/>
                <a:sym typeface="+mn-ea"/>
              </a:rPr>
              <a:t>性能强大，效率比</a:t>
            </a:r>
            <a:r>
              <a:rPr lang="en-US" altLang="zh-CN" sz="2400" dirty="0">
                <a:ea typeface="宋体" panose="02010600030101010101" pitchFamily="2" charset="-122"/>
                <a:sym typeface="+mn-ea"/>
              </a:rPr>
              <a:t>NetworkX</a:t>
            </a:r>
            <a:r>
              <a:rPr lang="zh-CN" altLang="zh-CN" sz="2400" dirty="0">
                <a:ea typeface="宋体" panose="02010600030101010101" pitchFamily="2" charset="-122"/>
                <a:sym typeface="+mn-ea"/>
              </a:rPr>
              <a:t>高</a:t>
            </a:r>
            <a:endParaRPr sz="24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ea typeface="宋体" panose="02010600030101010101" pitchFamily="2" charset="-122"/>
                <a:sym typeface="+mn-ea"/>
              </a:rPr>
              <a:t>NetworkX</a:t>
            </a:r>
            <a:r>
              <a:rPr lang="zh-CN" altLang="en-US" sz="2400" dirty="0">
                <a:ea typeface="宋体" panose="02010600030101010101" pitchFamily="2" charset="-122"/>
                <a:sym typeface="+mn-ea"/>
              </a:rPr>
              <a:t>：基于python的复杂网络库</a:t>
            </a:r>
            <a:endParaRPr lang="zh-CN" altLang="en-US" sz="2400" dirty="0">
              <a:ea typeface="宋体" panose="02010600030101010101" pitchFamily="2" charset="-122"/>
              <a:sym typeface="+mn-ea"/>
            </a:endParaRPr>
          </a:p>
          <a:p>
            <a:pPr lvl="1">
              <a:lnSpc>
                <a:spcPct val="150000"/>
              </a:lnSpc>
            </a:pPr>
            <a:r>
              <a:rPr lang="zh-CN" altLang="en-US" sz="2400" dirty="0">
                <a:ea typeface="宋体" panose="02010600030101010101" pitchFamily="2" charset="-122"/>
                <a:sym typeface="+mn-ea"/>
              </a:rPr>
              <a:t>对于</a:t>
            </a:r>
            <a:r>
              <a:rPr lang="en-US" altLang="zh-CN" sz="2400" dirty="0">
                <a:ea typeface="宋体" panose="02010600030101010101" pitchFamily="2" charset="-122"/>
                <a:sym typeface="+mn-ea"/>
              </a:rPr>
              <a:t>Python</a:t>
            </a:r>
            <a:r>
              <a:rPr lang="zh-CN" altLang="zh-CN" sz="2400" dirty="0">
                <a:ea typeface="宋体" panose="02010600030101010101" pitchFamily="2" charset="-122"/>
                <a:sym typeface="+mn-ea"/>
              </a:rPr>
              <a:t>使用者友好</a:t>
            </a:r>
            <a:endParaRPr lang="zh-CN" altLang="en-US" sz="24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endParaRPr lang="zh-CN" altLang="en-US" sz="2400" dirty="0">
              <a:ea typeface="宋体" panose="02010600030101010101" pitchFamily="2" charset="-122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>
                <a:ea typeface="宋体" panose="02010600030101010101" pitchFamily="2" charset="-122"/>
                <a:sym typeface="+mn-ea"/>
              </a:rPr>
              <a:t>PageRank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工具使用</a:t>
            </a:r>
            <a:endParaRPr lang="zh-CN" altLang="en-US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798830" y="1671320"/>
            <a:ext cx="7308850" cy="42062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import networkx as nx</a:t>
            </a:r>
            <a:endParaRPr lang="zh-CN" altLang="en-US" sz="18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# 创建有向图</a:t>
            </a:r>
            <a:endParaRPr lang="zh-CN" altLang="en-US" sz="18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G = nx.DiGraph() </a:t>
            </a:r>
            <a:endParaRPr lang="zh-CN" altLang="en-US" sz="18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# 有向图之间边的关系</a:t>
            </a:r>
            <a:endParaRPr lang="zh-CN" altLang="en-US" sz="18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edges = [("A", "B"), ("A", "C"), ("A", "D"), ("B", "A"), ("B", "D"), ("C", "A"), ("D", "B"), ("D", "C")]</a:t>
            </a:r>
            <a:endParaRPr lang="zh-CN" altLang="en-US" sz="18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for edge in edges:</a:t>
            </a:r>
            <a:endParaRPr lang="zh-CN" altLang="en-US" sz="18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    G.add_edge(edge[0], edge[1])</a:t>
            </a:r>
            <a:endParaRPr lang="zh-CN" altLang="en-US" sz="18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pagerank_list = nx.pagerank(G, alpha=1)</a:t>
            </a:r>
            <a:endParaRPr lang="zh-CN" altLang="en-US" sz="18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print("pagerank值是：", pagerank_list)</a:t>
            </a:r>
            <a:endParaRPr lang="zh-CN" altLang="en-US" sz="1800" dirty="0">
              <a:ea typeface="宋体" panose="02010600030101010101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07680" y="1630680"/>
            <a:ext cx="3912870" cy="300926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>
                <a:ea typeface="宋体" panose="02010600030101010101" pitchFamily="2" charset="-122"/>
                <a:sym typeface="+mn-ea"/>
              </a:rPr>
              <a:t>PageRank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工具使用</a:t>
            </a:r>
            <a:endParaRPr lang="zh-CN" altLang="en-US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798830" y="1671320"/>
            <a:ext cx="6063615" cy="42062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import networkx as nx</a:t>
            </a:r>
            <a:endParaRPr lang="zh-CN" altLang="en-US" sz="18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图的创建</a:t>
            </a:r>
            <a:endParaRPr lang="zh-CN" altLang="en-US" sz="18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无向图，使用nx.Graph()来创建</a:t>
            </a:r>
            <a:endParaRPr lang="zh-CN" altLang="en-US" sz="18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有向图，使用nx.DiGraph()来创建</a:t>
            </a:r>
            <a:endParaRPr lang="zh-CN" altLang="en-US" sz="18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节点的增加、删除和查询</a:t>
            </a:r>
            <a:endParaRPr lang="zh-CN" altLang="en-US" sz="18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添加节点：使用G.add_node('A')，也可以使用G.add_nodes_from(['B','C','D','E'])</a:t>
            </a:r>
            <a:endParaRPr lang="zh-CN" altLang="en-US" sz="18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删除节点：使用G.remove_node(node)，也可以使用G.remove_nodes_from(['B','C','D','E'])</a:t>
            </a:r>
            <a:endParaRPr lang="zh-CN" altLang="en-US" sz="1800" dirty="0">
              <a:ea typeface="宋体" panose="02010600030101010101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62445" y="1398270"/>
            <a:ext cx="3583940" cy="2756535"/>
          </a:xfrm>
          <a:prstGeom prst="rect">
            <a:avLst/>
          </a:prstGeom>
        </p:spPr>
      </p:pic>
      <p:sp>
        <p:nvSpPr>
          <p:cNvPr id="3" name="Content Placeholder 2"/>
          <p:cNvSpPr txBox="1">
            <a:spLocks noGrp="1"/>
          </p:cNvSpPr>
          <p:nvPr/>
        </p:nvSpPr>
        <p:spPr>
          <a:xfrm>
            <a:off x="6703060" y="4505325"/>
            <a:ext cx="4602480" cy="185991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节点查询：G.nodes()获取图中所有节点，G.number_of_nodes()获取图中节点的个数。</a:t>
            </a:r>
            <a:endParaRPr lang="zh-CN" altLang="en-US" sz="1800" dirty="0">
              <a:ea typeface="宋体" panose="02010600030101010101" pitchFamily="2" charset="-122"/>
              <a:sym typeface="+mn-ea"/>
            </a:endParaRPr>
          </a:p>
        </p:txBody>
      </p:sp>
    </p:spTree>
    <p:custDataLst>
      <p:tags r:id="rId2"/>
    </p:custData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>
                <a:ea typeface="宋体" panose="02010600030101010101" pitchFamily="2" charset="-122"/>
                <a:sym typeface="+mn-ea"/>
              </a:rPr>
              <a:t>PageRank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工具使用</a:t>
            </a:r>
            <a:endParaRPr lang="zh-CN" altLang="en-US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798830" y="1671320"/>
            <a:ext cx="6063615" cy="42062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边的增加</a:t>
            </a:r>
            <a:endParaRPr lang="zh-CN" altLang="en-US" sz="18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G.add_edge("A", "B")添加指定的从A到B的边</a:t>
            </a:r>
            <a:endParaRPr lang="zh-CN" altLang="en-US" sz="18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G.</a:t>
            </a: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add_edges_from 从边集合中添加</a:t>
            </a:r>
            <a:endParaRPr lang="zh-CN" altLang="en-US" sz="18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G.</a:t>
            </a: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add_weighted_edges_from 从带有权重的边的集合中添加</a:t>
            </a:r>
            <a:endParaRPr lang="zh-CN" altLang="en-US" sz="18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参数为1个或多个三元组[u,v,w]作为参数，u、v、w分别代表起点、终点和权重</a:t>
            </a:r>
            <a:endParaRPr lang="zh-CN" altLang="en-US" sz="18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zh-CN" sz="1800" dirty="0">
                <a:ea typeface="宋体" panose="02010600030101010101" pitchFamily="2" charset="-122"/>
                <a:sym typeface="+mn-ea"/>
              </a:rPr>
              <a:t>边的删除</a:t>
            </a:r>
            <a:endParaRPr lang="zh-CN" altLang="zh-CN" sz="18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G.</a:t>
            </a: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remove_edge，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G.</a:t>
            </a: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remove_edges_from</a:t>
            </a:r>
            <a:endParaRPr lang="zh-CN" altLang="en-US" sz="1800" dirty="0">
              <a:ea typeface="宋体" panose="02010600030101010101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62445" y="1398270"/>
            <a:ext cx="3583940" cy="2756535"/>
          </a:xfrm>
          <a:prstGeom prst="rect">
            <a:avLst/>
          </a:prstGeom>
        </p:spPr>
      </p:pic>
      <p:sp>
        <p:nvSpPr>
          <p:cNvPr id="3" name="Content Placeholder 2"/>
          <p:cNvSpPr txBox="1">
            <a:spLocks noGrp="1"/>
          </p:cNvSpPr>
          <p:nvPr/>
        </p:nvSpPr>
        <p:spPr>
          <a:xfrm>
            <a:off x="6703060" y="4505325"/>
            <a:ext cx="4602480" cy="185991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边的查询</a:t>
            </a:r>
            <a:endParaRPr lang="zh-CN" altLang="en-US" sz="18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G.edges()获取图中所有边，G.number_of_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edge</a:t>
            </a: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s()获取图中边的个数。</a:t>
            </a:r>
            <a:endParaRPr lang="zh-CN" altLang="en-US" sz="1800" dirty="0">
              <a:ea typeface="宋体" panose="02010600030101010101" pitchFamily="2" charset="-122"/>
              <a:sym typeface="+mn-ea"/>
            </a:endParaRPr>
          </a:p>
        </p:txBody>
      </p:sp>
    </p:spTree>
    <p:custDataLst>
      <p:tags r:id="rId2"/>
    </p:custData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>
                <a:ea typeface="宋体" panose="02010600030101010101" pitchFamily="2" charset="-122"/>
                <a:sym typeface="+mn-ea"/>
              </a:rPr>
              <a:t>PageRank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工具使用</a:t>
            </a:r>
            <a:endParaRPr lang="zh-CN" altLang="en-US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798830" y="1671320"/>
            <a:ext cx="7112000" cy="42062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import networkx as nx</a:t>
            </a:r>
            <a:endParaRPr lang="zh-CN" altLang="en-US" sz="16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import matplotlib.pyplot as plt</a:t>
            </a:r>
            <a:endParaRPr lang="zh-CN" altLang="en-US" sz="16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# 创建有向图</a:t>
            </a:r>
            <a:endParaRPr lang="zh-CN" altLang="en-US" sz="16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G = nx.DiGraph()   </a:t>
            </a:r>
            <a:endParaRPr lang="zh-CN" altLang="en-US" sz="16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# 设置有向图的边集合</a:t>
            </a:r>
            <a:endParaRPr lang="zh-CN" altLang="en-US" sz="16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edges = [("A", "B"), ("A", "C"), ("A", "D"), ("B", "A"), ("B", "D"), ("C", "A"), ("D", "B"), ("D", "C")]</a:t>
            </a:r>
            <a:endParaRPr lang="zh-CN" altLang="en-US" sz="16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# 在有向图G中添加边集合</a:t>
            </a:r>
            <a:endParaRPr lang="zh-CN" altLang="en-US" sz="16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for edge in edges:</a:t>
            </a:r>
            <a:endParaRPr lang="zh-CN" altLang="en-US" sz="16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    G.add_edge(edge[0], edge[1]) </a:t>
            </a:r>
            <a:endParaRPr lang="zh-CN" altLang="en-US" sz="1600" dirty="0">
              <a:ea typeface="宋体" panose="02010600030101010101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46085" y="1380490"/>
            <a:ext cx="3583940" cy="275653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>
                <a:ea typeface="宋体" panose="02010600030101010101" pitchFamily="2" charset="-122"/>
                <a:sym typeface="+mn-ea"/>
              </a:rPr>
              <a:t>PageRank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工具使用</a:t>
            </a:r>
            <a:endParaRPr lang="zh-CN" altLang="en-US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798830" y="1671320"/>
            <a:ext cx="7112000" cy="42062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# 有向图可视化</a:t>
            </a:r>
            <a:endParaRPr lang="zh-CN" altLang="en-US" sz="16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layout = nx.spring_layout(G)</a:t>
            </a:r>
            <a:endParaRPr lang="zh-CN" altLang="en-US" sz="16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nx.draw(G, pos=layout, with_labels=True, hold=False)</a:t>
            </a:r>
            <a:endParaRPr lang="zh-CN" altLang="en-US" sz="16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plt.show()</a:t>
            </a:r>
            <a:endParaRPr lang="zh-CN" altLang="en-US" sz="16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# 计算简化模型的PR值</a:t>
            </a:r>
            <a:endParaRPr lang="zh-CN" altLang="en-US" sz="16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pr = nx.pagerank(G, alpha=1)</a:t>
            </a:r>
            <a:endParaRPr lang="zh-CN" altLang="en-US" sz="16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print("简化模型的PR值：", pr)</a:t>
            </a:r>
            <a:endParaRPr lang="zh-CN" altLang="en-US" sz="16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# 计算随机模型的PR值</a:t>
            </a:r>
            <a:endParaRPr lang="zh-CN" altLang="en-US" sz="16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pr = nx.pagerank(G, alpha=0.8)</a:t>
            </a:r>
            <a:endParaRPr lang="zh-CN" altLang="en-US" sz="16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print("随机模型的PR值：", pr)</a:t>
            </a:r>
            <a:endParaRPr lang="zh-CN" altLang="en-US" sz="1600" dirty="0">
              <a:ea typeface="宋体" panose="02010600030101010101" pitchFamily="2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43140" y="1627505"/>
            <a:ext cx="2902585" cy="220408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5995" y="4305300"/>
            <a:ext cx="8717915" cy="33210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>
                <a:ea typeface="宋体" panose="02010600030101010101" pitchFamily="2" charset="-122"/>
                <a:sym typeface="+mn-ea"/>
              </a:rPr>
              <a:t>PageRank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工具使用</a:t>
            </a:r>
            <a:endParaRPr lang="zh-CN" altLang="en-US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763905" y="1403350"/>
            <a:ext cx="9831705" cy="42062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altLang="en-US" sz="2200" dirty="0">
                <a:ea typeface="宋体" panose="02010600030101010101" pitchFamily="2" charset="-122"/>
                <a:sym typeface="+mn-ea"/>
              </a:rPr>
              <a:t>NetworkX的可视化布局：</a:t>
            </a:r>
            <a:endParaRPr lang="zh-CN" altLang="en-US" sz="22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2200" dirty="0">
                <a:ea typeface="宋体" panose="02010600030101010101" pitchFamily="2" charset="-122"/>
                <a:sym typeface="+mn-ea"/>
              </a:rPr>
              <a:t>spring_layout：中心放射状</a:t>
            </a:r>
            <a:endParaRPr lang="zh-CN" altLang="en-US" sz="22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2200" dirty="0">
                <a:ea typeface="宋体" panose="02010600030101010101" pitchFamily="2" charset="-122"/>
                <a:sym typeface="+mn-ea"/>
              </a:rPr>
              <a:t>circular_layout：在一个圆环上均匀分布节点</a:t>
            </a:r>
            <a:endParaRPr lang="zh-CN" altLang="en-US" sz="22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2200" dirty="0">
                <a:ea typeface="宋体" panose="02010600030101010101" pitchFamily="2" charset="-122"/>
                <a:sym typeface="+mn-ea"/>
              </a:rPr>
              <a:t>random_layout：随机分布节点 </a:t>
            </a:r>
            <a:endParaRPr lang="zh-CN" altLang="en-US" sz="22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2200" dirty="0">
                <a:ea typeface="宋体" panose="02010600030101010101" pitchFamily="2" charset="-122"/>
                <a:sym typeface="+mn-ea"/>
              </a:rPr>
              <a:t>shell_layout：节点都在同心圆上 </a:t>
            </a:r>
            <a:endParaRPr lang="zh-CN" altLang="en-US" sz="2200" dirty="0">
              <a:ea typeface="宋体" panose="02010600030101010101" pitchFamily="2" charset="-122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>
                <a:sym typeface="+mn-ea"/>
              </a:rPr>
              <a:t>&gt;&gt;   </a:t>
            </a:r>
            <a:r>
              <a:rPr lang="zh-CN" altLang="en-US" dirty="0">
                <a:sym typeface="+mn-ea"/>
              </a:rPr>
              <a:t>今天的学习目标</a:t>
            </a:r>
            <a:endParaRPr dirty="0"/>
          </a:p>
        </p:txBody>
      </p:sp>
      <p:sp>
        <p:nvSpPr>
          <p:cNvPr id="130" name="Title 1"/>
          <p:cNvSpPr txBox="1">
            <a:spLocks noGrp="1"/>
          </p:cNvSpPr>
          <p:nvPr/>
        </p:nvSpPr>
        <p:spPr>
          <a:xfrm>
            <a:off x="838200" y="1147762"/>
            <a:ext cx="4980709" cy="1325563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sz="4000" dirty="0">
                <a:latin typeface="Calibri Light" panose="020F0302020204030204" charset="0"/>
                <a:cs typeface="Calibri Light" panose="020F0302020204030204" charset="0"/>
              </a:rPr>
              <a:t>PageRank</a:t>
            </a:r>
            <a:endParaRPr sz="4000" dirty="0">
              <a:latin typeface="Calibri Light" panose="020F0302020204030204" charset="0"/>
              <a:cs typeface="Calibri Light" panose="020F0302020204030204" charset="0"/>
            </a:endParaRP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838200" y="2351087"/>
            <a:ext cx="4980709" cy="4351338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 fontScale="90000"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lvl="0">
              <a:lnSpc>
                <a:spcPct val="150000"/>
              </a:lnSpc>
            </a:pPr>
            <a:r>
              <a:rPr lang="zh-CN" altLang="zh-CN" sz="2000" dirty="0"/>
              <a:t>什么是PageRank</a:t>
            </a:r>
            <a:endParaRPr lang="zh-CN" altLang="zh-CN" sz="2000" dirty="0"/>
          </a:p>
          <a:p>
            <a:pPr lvl="0">
              <a:lnSpc>
                <a:spcPct val="150000"/>
              </a:lnSpc>
            </a:pPr>
            <a:r>
              <a:rPr lang="zh-CN" altLang="zh-CN" sz="2000" dirty="0"/>
              <a:t>PageRank简化模型</a:t>
            </a:r>
            <a:endParaRPr lang="zh-CN" altLang="zh-CN" sz="2000" dirty="0"/>
          </a:p>
          <a:p>
            <a:pPr lvl="0">
              <a:lnSpc>
                <a:spcPct val="150000"/>
              </a:lnSpc>
            </a:pPr>
            <a:r>
              <a:rPr lang="zh-CN" altLang="zh-CN" sz="2000" dirty="0"/>
              <a:t>PageRank的随机浏览模型</a:t>
            </a:r>
            <a:endParaRPr lang="zh-CN" altLang="zh-CN" sz="2000" dirty="0"/>
          </a:p>
          <a:p>
            <a:pPr lvl="0">
              <a:lnSpc>
                <a:spcPct val="150000"/>
              </a:lnSpc>
            </a:pPr>
            <a:r>
              <a:rPr lang="zh-CN" altLang="zh-CN" sz="2000" dirty="0"/>
              <a:t>使用</a:t>
            </a:r>
            <a:r>
              <a:rPr lang="en-US" altLang="zh-CN" sz="2000" dirty="0"/>
              <a:t>PageRank</a:t>
            </a:r>
            <a:r>
              <a:rPr lang="zh-CN" altLang="zh-CN" sz="2000" dirty="0"/>
              <a:t>分析邮件中的人物关系及影响力</a:t>
            </a:r>
            <a:endParaRPr lang="zh-CN" altLang="zh-CN" sz="2000" dirty="0"/>
          </a:p>
          <a:p>
            <a:pPr lvl="0">
              <a:lnSpc>
                <a:spcPct val="150000"/>
              </a:lnSpc>
            </a:pPr>
            <a:r>
              <a:rPr lang="en-US" altLang="zh-CN" sz="2000" dirty="0"/>
              <a:t>PageRank</a:t>
            </a:r>
            <a:r>
              <a:rPr lang="zh-CN" altLang="en-US" sz="2000" dirty="0">
                <a:ea typeface="宋体" panose="02010600030101010101" pitchFamily="2" charset="-122"/>
              </a:rPr>
              <a:t>相关算法：</a:t>
            </a:r>
            <a:endParaRPr lang="zh-CN" altLang="zh-CN" sz="2000" dirty="0"/>
          </a:p>
          <a:p>
            <a:pPr lvl="1">
              <a:lnSpc>
                <a:spcPct val="150000"/>
              </a:lnSpc>
              <a:buFont typeface="Wingdings" panose="05000000000000000000" charset="0"/>
              <a:buChar char="ü"/>
            </a:pPr>
            <a:r>
              <a:rPr lang="zh-CN" altLang="zh-CN" sz="2000" dirty="0"/>
              <a:t>TextRank算法</a:t>
            </a:r>
            <a:endParaRPr lang="zh-CN" altLang="zh-CN" sz="2000" dirty="0"/>
          </a:p>
          <a:p>
            <a:pPr lvl="1">
              <a:lnSpc>
                <a:spcPct val="150000"/>
              </a:lnSpc>
              <a:buFont typeface="Wingdings" panose="05000000000000000000" charset="0"/>
              <a:buChar char="ü"/>
            </a:pPr>
            <a:r>
              <a:rPr lang="zh-CN" altLang="zh-CN" sz="2000" dirty="0"/>
              <a:t>EdgeRank算法</a:t>
            </a:r>
            <a:endParaRPr lang="zh-CN" altLang="zh-CN" sz="2000" dirty="0"/>
          </a:p>
          <a:p>
            <a:pPr lvl="1">
              <a:lnSpc>
                <a:spcPct val="150000"/>
              </a:lnSpc>
              <a:buFont typeface="Wingdings" panose="05000000000000000000" charset="0"/>
              <a:buChar char="ü"/>
            </a:pPr>
            <a:r>
              <a:rPr lang="zh-CN" altLang="zh-CN" sz="2000" dirty="0"/>
              <a:t>PersonalRank算法</a:t>
            </a:r>
            <a:endParaRPr lang="en-US" altLang="zh-CN" sz="2000" dirty="0"/>
          </a:p>
        </p:txBody>
      </p:sp>
      <p:sp>
        <p:nvSpPr>
          <p:cNvPr id="4" name="Title 1"/>
          <p:cNvSpPr txBox="1"/>
          <p:nvPr/>
        </p:nvSpPr>
        <p:spPr>
          <a:xfrm>
            <a:off x="6615546" y="1147762"/>
            <a:ext cx="4980709" cy="1325563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C00000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9pPr>
          </a:lstStyle>
          <a:p>
            <a:r>
              <a:rPr lang="zh-CN" altLang="en-US">
                <a:ea typeface="宋体" panose="02010600030101010101" pitchFamily="2" charset="-122"/>
              </a:rPr>
              <a:t>图论</a:t>
            </a:r>
            <a:r>
              <a:rPr lang="en-US" altLang="zh-CN">
                <a:ea typeface="宋体" panose="02010600030101010101" pitchFamily="2" charset="-122"/>
              </a:rPr>
              <a:t> &amp; Coding</a:t>
            </a:r>
            <a:r>
              <a:rPr lang="zh-CN" altLang="zh-CN">
                <a:ea typeface="宋体" panose="02010600030101010101" pitchFamily="2" charset="-122"/>
              </a:rPr>
              <a:t>相关</a:t>
            </a:r>
            <a:endParaRPr lang="zh-CN" altLang="zh-CN">
              <a:ea typeface="宋体" panose="02010600030101010101" pitchFamily="2" charset="-122"/>
            </a:endParaRPr>
          </a:p>
        </p:txBody>
      </p:sp>
      <p:sp>
        <p:nvSpPr>
          <p:cNvPr id="5" name="Content Placeholder 2"/>
          <p:cNvSpPr txBox="1"/>
          <p:nvPr/>
        </p:nvSpPr>
        <p:spPr>
          <a:xfrm>
            <a:off x="6615546" y="2293937"/>
            <a:ext cx="4980709" cy="4351338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lvl="0">
              <a:lnSpc>
                <a:spcPct val="150000"/>
              </a:lnSpc>
            </a:pPr>
            <a:r>
              <a:rPr sz="2000"/>
              <a:t>图论工具的</a:t>
            </a:r>
            <a:r>
              <a:rPr lang="zh-CN" sz="2000">
                <a:ea typeface="宋体" panose="02010600030101010101" pitchFamily="2" charset="-122"/>
              </a:rPr>
              <a:t>作用</a:t>
            </a:r>
            <a:endParaRPr sz="2000"/>
          </a:p>
          <a:p>
            <a:pPr lvl="0">
              <a:lnSpc>
                <a:spcPct val="150000"/>
              </a:lnSpc>
            </a:pPr>
            <a:r>
              <a:rPr sz="2000"/>
              <a:t>什么是社区发现</a:t>
            </a:r>
            <a:endParaRPr sz="2000"/>
          </a:p>
          <a:p>
            <a:pPr lvl="0">
              <a:lnSpc>
                <a:spcPct val="150000"/>
              </a:lnSpc>
            </a:pPr>
            <a:r>
              <a:rPr sz="2000"/>
              <a:t>LPA标签传播算法</a:t>
            </a:r>
            <a:endParaRPr sz="2000"/>
          </a:p>
          <a:p>
            <a:pPr lvl="0">
              <a:lnSpc>
                <a:spcPct val="150000"/>
              </a:lnSpc>
            </a:pPr>
            <a:r>
              <a:rPr sz="2000"/>
              <a:t>最短路径算法</a:t>
            </a:r>
            <a:endParaRPr sz="2000"/>
          </a:p>
          <a:p>
            <a:pPr lvl="0">
              <a:lnSpc>
                <a:spcPct val="150000"/>
              </a:lnSpc>
            </a:pPr>
            <a:r>
              <a:rPr sz="2000"/>
              <a:t>如何使用NetWorkX工具</a:t>
            </a:r>
            <a:endParaRPr sz="2000"/>
          </a:p>
          <a:p>
            <a:pPr lvl="0">
              <a:lnSpc>
                <a:spcPct val="150000"/>
              </a:lnSpc>
            </a:pPr>
            <a:r>
              <a:rPr sz="2000"/>
              <a:t>作业分析：Delicious数据集</a:t>
            </a:r>
            <a:endParaRPr sz="2000"/>
          </a:p>
          <a:p>
            <a:pPr lvl="0">
              <a:lnSpc>
                <a:spcPct val="150000"/>
              </a:lnSpc>
            </a:pPr>
            <a:r>
              <a:rPr sz="2000"/>
              <a:t>作业分析：MarketBasket购物篮分析</a:t>
            </a:r>
            <a:endParaRPr sz="2000"/>
          </a:p>
        </p:txBody>
      </p:sp>
    </p:spTree>
    <p:custDataLst>
      <p:tags r:id="rId1"/>
    </p:custData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 dirty="0">
                <a:ea typeface="宋体" panose="02010600030101010101" pitchFamily="2" charset="-122"/>
                <a:sym typeface="+mn-ea"/>
              </a:rPr>
              <a:t>使用</a:t>
            </a:r>
            <a:r>
              <a:rPr lang="en-US" altLang="zh-CN" dirty="0">
                <a:ea typeface="宋体" panose="02010600030101010101" pitchFamily="2" charset="-122"/>
                <a:sym typeface="+mn-ea"/>
              </a:rPr>
              <a:t>PageRank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分析邮件往来中的关键人物</a:t>
            </a:r>
            <a:endParaRPr lang="zh-CN" altLang="en-US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798830" y="1671320"/>
            <a:ext cx="9831705" cy="42062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>
              <a:lnSpc>
                <a:spcPct val="150000"/>
              </a:lnSpc>
            </a:pPr>
            <a:r>
              <a:rPr lang="zh-CN" sz="2400" dirty="0">
                <a:ea typeface="宋体" panose="02010600030101010101" pitchFamily="2" charset="-122"/>
                <a:sym typeface="+mn-ea"/>
              </a:rPr>
              <a:t>数据集：https://github.com/cystanford/PageRank（希拉里邮件丑闻）</a:t>
            </a:r>
            <a:endParaRPr sz="24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2400" dirty="0">
                <a:ea typeface="宋体" panose="02010600030101010101" pitchFamily="2" charset="-122"/>
                <a:sym typeface="+mn-ea"/>
              </a:rPr>
              <a:t>包括了9306封邮件和513个人名</a:t>
            </a:r>
            <a:endParaRPr lang="zh-CN" altLang="en-US" sz="24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ea typeface="宋体" panose="02010600030101010101" pitchFamily="2" charset="-122"/>
                <a:sym typeface="+mn-ea"/>
              </a:rPr>
              <a:t>Emails.csv：记录了所有公开邮件的内容，发送者和接受者的信息。</a:t>
            </a:r>
            <a:endParaRPr lang="zh-CN" altLang="en-US" sz="24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ea typeface="宋体" panose="02010600030101010101" pitchFamily="2" charset="-122"/>
                <a:sym typeface="+mn-ea"/>
              </a:rPr>
              <a:t>Persons.csv：统计了邮件中所有人物的姓名及对应的ID。</a:t>
            </a:r>
            <a:endParaRPr lang="zh-CN" altLang="en-US" sz="24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ea typeface="宋体" panose="02010600030101010101" pitchFamily="2" charset="-122"/>
                <a:sym typeface="+mn-ea"/>
              </a:rPr>
              <a:t>Aliases.csv：因为姓名存在别名的情况，为了将邮件中的人物进行统一，我们还需要用Aliases文件来查询别名和人物的对应关系。</a:t>
            </a:r>
            <a:endParaRPr lang="zh-CN" altLang="en-US" sz="24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endParaRPr lang="zh-CN" altLang="en-US" sz="2400" dirty="0">
              <a:ea typeface="宋体" panose="02010600030101010101" pitchFamily="2" charset="-122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 dirty="0">
                <a:ea typeface="宋体" panose="02010600030101010101" pitchFamily="2" charset="-122"/>
                <a:sym typeface="+mn-ea"/>
              </a:rPr>
              <a:t>使用</a:t>
            </a:r>
            <a:r>
              <a:rPr lang="en-US" altLang="zh-CN" dirty="0">
                <a:ea typeface="宋体" panose="02010600030101010101" pitchFamily="2" charset="-122"/>
                <a:sym typeface="+mn-ea"/>
              </a:rPr>
              <a:t>PageRank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分析邮件往来中的关键人物</a:t>
            </a:r>
            <a:endParaRPr lang="zh-CN" altLang="en-US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763905" y="1403350"/>
            <a:ext cx="9831705" cy="42062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altLang="en-US" sz="1400" dirty="0">
                <a:ea typeface="宋体" panose="02010600030101010101" pitchFamily="2" charset="-122"/>
                <a:sym typeface="+mn-ea"/>
              </a:rPr>
              <a:t># 数据加载</a:t>
            </a:r>
            <a:endParaRPr lang="zh-CN" altLang="en-US" sz="14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400" dirty="0">
                <a:ea typeface="宋体" panose="02010600030101010101" pitchFamily="2" charset="-122"/>
                <a:sym typeface="+mn-ea"/>
              </a:rPr>
              <a:t>emails = pd.read_csv("./input/Emails.csv")</a:t>
            </a:r>
            <a:endParaRPr lang="zh-CN" altLang="en-US" sz="14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400" dirty="0">
                <a:ea typeface="宋体" panose="02010600030101010101" pitchFamily="2" charset="-122"/>
                <a:sym typeface="+mn-ea"/>
              </a:rPr>
              <a:t># 读取别名文件</a:t>
            </a:r>
            <a:endParaRPr lang="zh-CN" altLang="en-US" sz="14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400" dirty="0">
                <a:ea typeface="宋体" panose="02010600030101010101" pitchFamily="2" charset="-122"/>
                <a:sym typeface="+mn-ea"/>
              </a:rPr>
              <a:t>file = pd.read_csv("./input/Aliases.csv")</a:t>
            </a:r>
            <a:endParaRPr lang="zh-CN" altLang="en-US" sz="14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400" dirty="0">
                <a:ea typeface="宋体" panose="02010600030101010101" pitchFamily="2" charset="-122"/>
                <a:sym typeface="+mn-ea"/>
              </a:rPr>
              <a:t>aliases = {}</a:t>
            </a:r>
            <a:endParaRPr lang="zh-CN" altLang="en-US" sz="14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400" dirty="0">
                <a:ea typeface="宋体" panose="02010600030101010101" pitchFamily="2" charset="-122"/>
                <a:sym typeface="+mn-ea"/>
              </a:rPr>
              <a:t>for index, row in file.iterrows():</a:t>
            </a:r>
            <a:endParaRPr lang="zh-CN" altLang="en-US" sz="14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400" dirty="0">
                <a:ea typeface="宋体" panose="02010600030101010101" pitchFamily="2" charset="-122"/>
                <a:sym typeface="+mn-ea"/>
              </a:rPr>
              <a:t>    aliases[row['Alias']] = row['PersonId']</a:t>
            </a:r>
            <a:endParaRPr lang="zh-CN" altLang="en-US" sz="14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400" dirty="0">
                <a:ea typeface="宋体" panose="02010600030101010101" pitchFamily="2" charset="-122"/>
                <a:sym typeface="+mn-ea"/>
              </a:rPr>
              <a:t># 读取人名文件</a:t>
            </a:r>
            <a:endParaRPr lang="zh-CN" altLang="en-US" sz="14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400" dirty="0">
                <a:ea typeface="宋体" panose="02010600030101010101" pitchFamily="2" charset="-122"/>
                <a:sym typeface="+mn-ea"/>
              </a:rPr>
              <a:t>file = pd.read_csv("./input/Persons.csv")</a:t>
            </a:r>
            <a:endParaRPr lang="zh-CN" altLang="en-US" sz="14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400" dirty="0">
                <a:ea typeface="宋体" panose="02010600030101010101" pitchFamily="2" charset="-122"/>
                <a:sym typeface="+mn-ea"/>
              </a:rPr>
              <a:t>persons = {}</a:t>
            </a:r>
            <a:endParaRPr lang="zh-CN" altLang="en-US" sz="14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400" dirty="0">
                <a:ea typeface="宋体" panose="02010600030101010101" pitchFamily="2" charset="-122"/>
                <a:sym typeface="+mn-ea"/>
              </a:rPr>
              <a:t>for index, row in file.iterrows():</a:t>
            </a:r>
            <a:endParaRPr lang="zh-CN" altLang="en-US" sz="14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400" dirty="0">
                <a:ea typeface="宋体" panose="02010600030101010101" pitchFamily="2" charset="-122"/>
                <a:sym typeface="+mn-ea"/>
              </a:rPr>
              <a:t>    persons[row['Id']] = row['Name']</a:t>
            </a:r>
            <a:endParaRPr lang="zh-CN" altLang="en-US" sz="1400" dirty="0">
              <a:ea typeface="宋体" panose="02010600030101010101" pitchFamily="2" charset="-122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 dirty="0">
                <a:ea typeface="宋体" panose="02010600030101010101" pitchFamily="2" charset="-122"/>
                <a:sym typeface="+mn-ea"/>
              </a:rPr>
              <a:t>使用</a:t>
            </a:r>
            <a:r>
              <a:rPr lang="en-US" altLang="zh-CN" dirty="0">
                <a:ea typeface="宋体" panose="02010600030101010101" pitchFamily="2" charset="-122"/>
                <a:sym typeface="+mn-ea"/>
              </a:rPr>
              <a:t>PageRank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分析邮件往来中的关键人物</a:t>
            </a:r>
            <a:endParaRPr lang="zh-CN" altLang="en-US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763905" y="1403350"/>
            <a:ext cx="9831705" cy="42062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altLang="en-US" sz="1400" dirty="0">
                <a:ea typeface="宋体" panose="02010600030101010101" pitchFamily="2" charset="-122"/>
                <a:sym typeface="+mn-ea"/>
              </a:rPr>
              <a:t># 针对别名进行转换        </a:t>
            </a:r>
            <a:endParaRPr lang="zh-CN" altLang="en-US" sz="14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400" dirty="0">
                <a:ea typeface="宋体" panose="02010600030101010101" pitchFamily="2" charset="-122"/>
                <a:sym typeface="+mn-ea"/>
              </a:rPr>
              <a:t>def unify_name(name):</a:t>
            </a:r>
            <a:endParaRPr lang="zh-CN" altLang="en-US" sz="14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400" dirty="0">
                <a:ea typeface="宋体" panose="02010600030101010101" pitchFamily="2" charset="-122"/>
                <a:sym typeface="+mn-ea"/>
              </a:rPr>
              <a:t># 画网络图</a:t>
            </a:r>
            <a:endParaRPr lang="zh-CN" altLang="en-US" sz="14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400" dirty="0">
                <a:ea typeface="宋体" panose="02010600030101010101" pitchFamily="2" charset="-122"/>
                <a:sym typeface="+mn-ea"/>
              </a:rPr>
              <a:t>def show_graph(graph):</a:t>
            </a:r>
            <a:endParaRPr lang="zh-CN" altLang="en-US" sz="14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400" dirty="0">
                <a:ea typeface="宋体" panose="02010600030101010101" pitchFamily="2" charset="-122"/>
                <a:sym typeface="+mn-ea"/>
              </a:rPr>
              <a:t># 将寄件人和收件人的姓名进行规范化</a:t>
            </a:r>
            <a:endParaRPr lang="zh-CN" altLang="en-US" sz="14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400" dirty="0">
                <a:ea typeface="宋体" panose="02010600030101010101" pitchFamily="2" charset="-122"/>
                <a:sym typeface="+mn-ea"/>
              </a:rPr>
              <a:t>emails.MetadataFrom = emails.MetadataFrom.apply(unify_name)</a:t>
            </a:r>
            <a:endParaRPr lang="zh-CN" altLang="en-US" sz="14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400" dirty="0">
                <a:ea typeface="宋体" panose="02010600030101010101" pitchFamily="2" charset="-122"/>
                <a:sym typeface="+mn-ea"/>
              </a:rPr>
              <a:t>emails.MetadataTo = emails.MetadataTo.apply(unify_name)</a:t>
            </a:r>
            <a:endParaRPr lang="zh-CN" altLang="en-US" sz="14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400" dirty="0">
                <a:ea typeface="宋体" panose="02010600030101010101" pitchFamily="2" charset="-122"/>
                <a:sym typeface="+mn-ea"/>
              </a:rPr>
              <a:t># 设置遍的权重等于发邮件的次数</a:t>
            </a:r>
            <a:endParaRPr lang="zh-CN" altLang="en-US" sz="14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400" dirty="0">
                <a:ea typeface="宋体" panose="02010600030101010101" pitchFamily="2" charset="-122"/>
                <a:sym typeface="+mn-ea"/>
              </a:rPr>
              <a:t>edges_weights_temp = defaultdict(list)</a:t>
            </a:r>
            <a:endParaRPr lang="zh-CN" altLang="en-US" sz="1400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645785" y="1403350"/>
            <a:ext cx="6427470" cy="299847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indent="0">
              <a:lnSpc>
                <a:spcPct val="150000"/>
              </a:lnSpc>
              <a:buNone/>
            </a:pPr>
            <a:r>
              <a:rPr lang="zh-CN" altLang="en-US" sz="1400" dirty="0">
                <a:ea typeface="宋体" panose="02010600030101010101" pitchFamily="2" charset="-122"/>
                <a:sym typeface="+mn-ea"/>
              </a:rPr>
              <a:t>for row in zip(emails.MetadataFrom, emails.MetadataTo, emails.RawText):</a:t>
            </a:r>
            <a:endParaRPr lang="zh-CN" altLang="en-US" sz="14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400" dirty="0">
                <a:ea typeface="宋体" panose="02010600030101010101" pitchFamily="2" charset="-122"/>
                <a:sym typeface="+mn-ea"/>
              </a:rPr>
              <a:t>    temp = (row[0], row[1])</a:t>
            </a:r>
            <a:endParaRPr lang="zh-CN" altLang="en-US" sz="14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400" dirty="0">
                <a:ea typeface="宋体" panose="02010600030101010101" pitchFamily="2" charset="-122"/>
                <a:sym typeface="+mn-ea"/>
              </a:rPr>
              <a:t>    if temp not in edges_weights_temp:</a:t>
            </a:r>
            <a:endParaRPr lang="zh-CN" altLang="en-US" sz="14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400" dirty="0">
                <a:ea typeface="宋体" panose="02010600030101010101" pitchFamily="2" charset="-122"/>
                <a:sym typeface="+mn-ea"/>
              </a:rPr>
              <a:t>        edges_weights_temp[temp] = 1</a:t>
            </a:r>
            <a:endParaRPr lang="zh-CN" altLang="en-US" sz="14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400" dirty="0">
                <a:ea typeface="宋体" panose="02010600030101010101" pitchFamily="2" charset="-122"/>
                <a:sym typeface="+mn-ea"/>
              </a:rPr>
              <a:t>    else:</a:t>
            </a:r>
            <a:endParaRPr lang="zh-CN" altLang="en-US" sz="14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400" dirty="0">
                <a:ea typeface="宋体" panose="02010600030101010101" pitchFamily="2" charset="-122"/>
                <a:sym typeface="+mn-ea"/>
              </a:rPr>
              <a:t>        edges_weights_temp[temp] = edges_weights_temp[temp] + 1</a:t>
            </a:r>
            <a:endParaRPr lang="zh-CN" altLang="en-US" sz="14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kumimoji="0" lang="zh-CN" altLang="en-US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# 转化格式 (from, to), weight =&gt; from, to, weight</a:t>
            </a:r>
            <a:endParaRPr kumimoji="0" lang="zh-CN" alt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kumimoji="0" lang="zh-CN" altLang="en-US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edges_weights = [(key[0], key[1], val) for key, val in edges_weights_temp.items()]</a:t>
            </a:r>
            <a:endParaRPr kumimoji="0" lang="zh-CN" alt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  <a:p>
            <a:pPr marL="0" indent="0">
              <a:lnSpc>
                <a:spcPct val="150000"/>
              </a:lnSpc>
              <a:buNone/>
            </a:pPr>
            <a:endParaRPr kumimoji="0" lang="zh-CN" alt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</p:spTree>
    <p:custDataLst>
      <p:tags r:id="rId1"/>
    </p:custData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 dirty="0">
                <a:ea typeface="宋体" panose="02010600030101010101" pitchFamily="2" charset="-122"/>
                <a:sym typeface="+mn-ea"/>
              </a:rPr>
              <a:t>使用</a:t>
            </a:r>
            <a:r>
              <a:rPr lang="en-US" altLang="zh-CN" dirty="0">
                <a:ea typeface="宋体" panose="02010600030101010101" pitchFamily="2" charset="-122"/>
                <a:sym typeface="+mn-ea"/>
              </a:rPr>
              <a:t>PageRank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分析邮件往来中的关键人物</a:t>
            </a:r>
            <a:endParaRPr lang="zh-CN" altLang="en-US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763905" y="1403350"/>
            <a:ext cx="9831705" cy="42062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altLang="en-US" sz="1400" dirty="0">
                <a:ea typeface="宋体" panose="02010600030101010101" pitchFamily="2" charset="-122"/>
                <a:sym typeface="+mn-ea"/>
              </a:rPr>
              <a:t># 创建一个有向图</a:t>
            </a:r>
            <a:endParaRPr lang="zh-CN" altLang="en-US" sz="14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400" dirty="0">
                <a:ea typeface="宋体" panose="02010600030101010101" pitchFamily="2" charset="-122"/>
                <a:sym typeface="+mn-ea"/>
              </a:rPr>
              <a:t>graph = nx.DiGraph()</a:t>
            </a:r>
            <a:endParaRPr lang="zh-CN" altLang="en-US" sz="14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400" dirty="0">
                <a:ea typeface="宋体" panose="02010600030101010101" pitchFamily="2" charset="-122"/>
                <a:sym typeface="+mn-ea"/>
              </a:rPr>
              <a:t># 设置有向图中的路径及权重(from, to, weight)</a:t>
            </a:r>
            <a:endParaRPr lang="zh-CN" altLang="en-US" sz="14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400" dirty="0">
                <a:ea typeface="宋体" panose="02010600030101010101" pitchFamily="2" charset="-122"/>
                <a:sym typeface="+mn-ea"/>
              </a:rPr>
              <a:t>graph.add_weighted_edges_from(edges_weights)</a:t>
            </a:r>
            <a:endParaRPr lang="zh-CN" altLang="en-US" sz="14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400" dirty="0">
                <a:ea typeface="宋体" panose="02010600030101010101" pitchFamily="2" charset="-122"/>
                <a:sym typeface="+mn-ea"/>
              </a:rPr>
              <a:t># 计算每个节点（人）的PR值，并作为节点的pagerank属性</a:t>
            </a:r>
            <a:endParaRPr lang="zh-CN" altLang="en-US" sz="14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400" dirty="0">
                <a:ea typeface="宋体" panose="02010600030101010101" pitchFamily="2" charset="-122"/>
                <a:sym typeface="+mn-ea"/>
              </a:rPr>
              <a:t>pagerank = nx.pagerank(graph)</a:t>
            </a:r>
            <a:endParaRPr lang="zh-CN" altLang="en-US" sz="14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400" dirty="0">
                <a:ea typeface="宋体" panose="02010600030101010101" pitchFamily="2" charset="-122"/>
                <a:sym typeface="+mn-ea"/>
              </a:rPr>
              <a:t># 获取每个节点的pagerank数值</a:t>
            </a:r>
            <a:endParaRPr lang="zh-CN" altLang="en-US" sz="14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400" dirty="0">
                <a:ea typeface="宋体" panose="02010600030101010101" pitchFamily="2" charset="-122"/>
                <a:sym typeface="+mn-ea"/>
              </a:rPr>
              <a:t>pagerank_list = {node: rank for node, rank in pagerank.items()}</a:t>
            </a:r>
            <a:endParaRPr lang="zh-CN" altLang="en-US" sz="14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400" dirty="0">
                <a:ea typeface="宋体" panose="02010600030101010101" pitchFamily="2" charset="-122"/>
                <a:sym typeface="+mn-ea"/>
              </a:rPr>
              <a:t># 将pagerank数值作为节点的属性</a:t>
            </a:r>
            <a:endParaRPr lang="zh-CN" altLang="en-US" sz="14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400" dirty="0">
                <a:ea typeface="宋体" panose="02010600030101010101" pitchFamily="2" charset="-122"/>
                <a:sym typeface="+mn-ea"/>
              </a:rPr>
              <a:t>nx.set_node_attributes(graph, name = 'pagerank', values=pagerank_list)</a:t>
            </a:r>
            <a:endParaRPr lang="zh-CN" altLang="en-US" sz="14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400" dirty="0">
                <a:ea typeface="宋体" panose="02010600030101010101" pitchFamily="2" charset="-122"/>
                <a:sym typeface="+mn-ea"/>
              </a:rPr>
              <a:t># 画网络图</a:t>
            </a:r>
            <a:endParaRPr lang="zh-CN" altLang="en-US" sz="14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400" dirty="0">
                <a:ea typeface="宋体" panose="02010600030101010101" pitchFamily="2" charset="-122"/>
                <a:sym typeface="+mn-ea"/>
              </a:rPr>
              <a:t>show_graph(graph)</a:t>
            </a:r>
            <a:endParaRPr lang="zh-CN" altLang="en-US" sz="1400" dirty="0">
              <a:ea typeface="宋体" panose="02010600030101010101" pitchFamily="2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82335" y="1494155"/>
            <a:ext cx="5343525" cy="402463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 dirty="0">
                <a:ea typeface="宋体" panose="02010600030101010101" pitchFamily="2" charset="-122"/>
                <a:sym typeface="+mn-ea"/>
              </a:rPr>
              <a:t>使用</a:t>
            </a:r>
            <a:r>
              <a:rPr lang="en-US" altLang="zh-CN" dirty="0">
                <a:ea typeface="宋体" panose="02010600030101010101" pitchFamily="2" charset="-122"/>
                <a:sym typeface="+mn-ea"/>
              </a:rPr>
              <a:t>PageRank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分析邮件往来中的关键人物</a:t>
            </a:r>
            <a:endParaRPr lang="zh-CN" altLang="en-US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763905" y="1403350"/>
            <a:ext cx="9831705" cy="42062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altLang="en-US" sz="1400" dirty="0">
                <a:ea typeface="宋体" panose="02010600030101010101" pitchFamily="2" charset="-122"/>
                <a:sym typeface="+mn-ea"/>
              </a:rPr>
              <a:t># 将完整的图谱进行精简</a:t>
            </a:r>
            <a:endParaRPr lang="zh-CN" altLang="en-US" sz="14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400" dirty="0">
                <a:ea typeface="宋体" panose="02010600030101010101" pitchFamily="2" charset="-122"/>
                <a:sym typeface="+mn-ea"/>
              </a:rPr>
              <a:t># 设置PR值的阈值，筛选大于阈值的重要核心节点</a:t>
            </a:r>
            <a:endParaRPr lang="zh-CN" altLang="en-US" sz="14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400" dirty="0">
                <a:ea typeface="宋体" panose="02010600030101010101" pitchFamily="2" charset="-122"/>
                <a:sym typeface="+mn-ea"/>
              </a:rPr>
              <a:t>pagerank_threshold = 0.005</a:t>
            </a:r>
            <a:endParaRPr lang="zh-CN" altLang="en-US" sz="14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400" dirty="0">
                <a:ea typeface="宋体" panose="02010600030101010101" pitchFamily="2" charset="-122"/>
                <a:sym typeface="+mn-ea"/>
              </a:rPr>
              <a:t># 复制一份计算好的网络图</a:t>
            </a:r>
            <a:endParaRPr lang="zh-CN" altLang="en-US" sz="14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400" dirty="0">
                <a:ea typeface="宋体" panose="02010600030101010101" pitchFamily="2" charset="-122"/>
                <a:sym typeface="+mn-ea"/>
              </a:rPr>
              <a:t>small_graph = graph.copy()</a:t>
            </a:r>
            <a:endParaRPr lang="zh-CN" altLang="en-US" sz="14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400" dirty="0">
                <a:ea typeface="宋体" panose="02010600030101010101" pitchFamily="2" charset="-122"/>
                <a:sym typeface="+mn-ea"/>
              </a:rPr>
              <a:t># 剪掉PR值小于pagerank_threshold的节点</a:t>
            </a:r>
            <a:endParaRPr lang="zh-CN" altLang="en-US" sz="14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400" dirty="0">
                <a:ea typeface="宋体" panose="02010600030101010101" pitchFamily="2" charset="-122"/>
                <a:sym typeface="+mn-ea"/>
              </a:rPr>
              <a:t>for n, p_rank in graph.nodes(data=True):</a:t>
            </a:r>
            <a:endParaRPr lang="zh-CN" altLang="en-US" sz="14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400" dirty="0">
                <a:ea typeface="宋体" panose="02010600030101010101" pitchFamily="2" charset="-122"/>
                <a:sym typeface="+mn-ea"/>
              </a:rPr>
              <a:t>    if p_rank['pagerank'] &lt; pagerank_threshold: </a:t>
            </a:r>
            <a:endParaRPr lang="zh-CN" altLang="en-US" sz="14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400" dirty="0">
                <a:ea typeface="宋体" panose="02010600030101010101" pitchFamily="2" charset="-122"/>
                <a:sym typeface="+mn-ea"/>
              </a:rPr>
              <a:t>        small_graph.remove_node(n)</a:t>
            </a:r>
            <a:endParaRPr lang="zh-CN" altLang="en-US" sz="14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400" dirty="0">
                <a:ea typeface="宋体" panose="02010600030101010101" pitchFamily="2" charset="-122"/>
                <a:sym typeface="+mn-ea"/>
              </a:rPr>
              <a:t># 画网络图</a:t>
            </a:r>
            <a:endParaRPr lang="zh-CN" altLang="en-US" sz="14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400" dirty="0">
                <a:ea typeface="宋体" panose="02010600030101010101" pitchFamily="2" charset="-122"/>
                <a:sym typeface="+mn-ea"/>
              </a:rPr>
              <a:t>show_graph(small_graph, 'circular_layout')</a:t>
            </a:r>
            <a:endParaRPr lang="zh-CN" altLang="en-US" sz="1400" dirty="0">
              <a:ea typeface="宋体" panose="02010600030101010101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78855" y="1604010"/>
            <a:ext cx="5405755" cy="393382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>
                <a:ea typeface="宋体" panose="02010600030101010101" pitchFamily="2" charset="-122"/>
                <a:sym typeface="+mn-ea"/>
              </a:rPr>
              <a:t>PageRank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相关算法</a:t>
            </a:r>
            <a:endParaRPr lang="zh-CN" altLang="en-US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798830" y="1671320"/>
            <a:ext cx="9831705" cy="42062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zh-CN" sz="2400" dirty="0">
                <a:ea typeface="宋体" panose="02010600030101010101" pitchFamily="2" charset="-122"/>
                <a:sym typeface="+mn-ea"/>
              </a:rPr>
              <a:t>PageRank</a:t>
            </a:r>
            <a:r>
              <a:rPr lang="zh-CN" altLang="en-US" sz="2400" dirty="0">
                <a:ea typeface="宋体" panose="02010600030101010101" pitchFamily="2" charset="-122"/>
                <a:sym typeface="+mn-ea"/>
              </a:rPr>
              <a:t>不仅仅是一个算法，而是一种思想：</a:t>
            </a:r>
            <a:endParaRPr lang="zh-CN" altLang="en-US" sz="24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ea typeface="宋体" panose="02010600030101010101" pitchFamily="2" charset="-122"/>
                <a:sym typeface="+mn-ea"/>
              </a:rPr>
              <a:t>TextRank算法</a:t>
            </a:r>
            <a:endParaRPr lang="zh-CN" altLang="en-US" sz="24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ea typeface="宋体" panose="02010600030101010101" pitchFamily="2" charset="-122"/>
                <a:sym typeface="+mn-ea"/>
              </a:rPr>
              <a:t>EdgeRank算法</a:t>
            </a:r>
            <a:endParaRPr lang="zh-CN" altLang="en-US" sz="24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ea typeface="宋体" panose="02010600030101010101" pitchFamily="2" charset="-122"/>
                <a:sym typeface="+mn-ea"/>
              </a:rPr>
              <a:t>PersonalRank算法</a:t>
            </a:r>
            <a:endParaRPr lang="zh-CN" altLang="en-US" sz="2400" dirty="0">
              <a:ea typeface="宋体" panose="02010600030101010101" pitchFamily="2" charset="-122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>
                <a:ea typeface="宋体" panose="02010600030101010101" pitchFamily="2" charset="-122"/>
                <a:sym typeface="+mn-ea"/>
              </a:rPr>
              <a:t>TextRank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算法</a:t>
            </a:r>
            <a:endParaRPr lang="zh-CN" altLang="en-US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798830" y="1671320"/>
            <a:ext cx="9831705" cy="42062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altLang="en-US" sz="2400" dirty="0">
                <a:ea typeface="宋体" panose="02010600030101010101" pitchFamily="2" charset="-122"/>
                <a:sym typeface="+mn-ea"/>
              </a:rPr>
              <a:t>TextRank算法</a:t>
            </a:r>
            <a:endParaRPr lang="zh-CN" altLang="en-US" sz="24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ea typeface="宋体" panose="02010600030101010101" pitchFamily="2" charset="-122"/>
                <a:sym typeface="+mn-ea"/>
              </a:rPr>
              <a:t>一种用于文本的基于图的排序算法</a:t>
            </a:r>
            <a:endParaRPr lang="zh-CN" altLang="en-US" sz="24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ea typeface="宋体" panose="02010600030101010101" pitchFamily="2" charset="-122"/>
                <a:sym typeface="+mn-ea"/>
              </a:rPr>
              <a:t>根据词之间的共现关系构造网络</a:t>
            </a:r>
            <a:endParaRPr lang="zh-CN" altLang="en-US" sz="24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ea typeface="宋体" panose="02010600030101010101" pitchFamily="2" charset="-122"/>
                <a:sym typeface="+mn-ea"/>
              </a:rPr>
              <a:t>构造的网络中的边是无向有权边</a:t>
            </a:r>
            <a:endParaRPr lang="zh-CN" altLang="en-US" sz="24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endParaRPr lang="zh-CN" altLang="en-US" sz="2400" dirty="0">
              <a:ea typeface="宋体" panose="02010600030101010101" pitchFamily="2" charset="-122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>
                <a:ea typeface="宋体" panose="02010600030101010101" pitchFamily="2" charset="-122"/>
                <a:sym typeface="+mn-ea"/>
              </a:rPr>
              <a:t>TextRank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算法</a:t>
            </a:r>
            <a:endParaRPr lang="zh-CN" altLang="en-US" dirty="0">
              <a:ea typeface="宋体" panose="02010600030101010101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88075" y="1528445"/>
            <a:ext cx="5229225" cy="4210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43865" y="1528445"/>
            <a:ext cx="5490210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Compatibility of systems of linear constraints over the set of natural numbers. Criteria of compatibility of a system of linear Diophantine equations, strict inequations, and nonstrict inequations are considered. Upper bounds for components of a minimal set of solutions and algorithms of construction of minimal generating sets of solutions for all types of systems are given. These criteria and the corresponding algorithms for constructing a minimal supporting set of solutions can be used in solving all the considered types systems and systems of mixed types</a:t>
            </a:r>
            <a:r>
              <a:rPr kumimoji="0" lang="en-US" altLang="zh-CN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.</a:t>
            </a:r>
            <a:endParaRPr kumimoji="0" lang="en-US" altLang="zh-CN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</p:spTree>
    <p:custDataLst>
      <p:tags r:id="rId2"/>
    </p:custData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>
                <a:ea typeface="宋体" panose="02010600030101010101" pitchFamily="2" charset="-122"/>
                <a:sym typeface="+mn-ea"/>
              </a:rPr>
              <a:t>TextRank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算法</a:t>
            </a:r>
            <a:endParaRPr lang="zh-CN" altLang="en-US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798830" y="1671320"/>
            <a:ext cx="9831705" cy="42062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altLang="en-US" sz="2400" dirty="0">
                <a:ea typeface="宋体" panose="02010600030101010101" pitchFamily="2" charset="-122"/>
                <a:sym typeface="+mn-ea"/>
              </a:rPr>
              <a:t>什么是分词和词性</a:t>
            </a:r>
            <a:endParaRPr lang="zh-CN" altLang="en-US" sz="24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ea typeface="宋体" panose="02010600030101010101" pitchFamily="2" charset="-122"/>
                <a:sym typeface="+mn-ea"/>
              </a:rPr>
              <a:t>文本：一个超过5000万人关注的大项目，您参加了吗?央视新闻新媒体推出武汉火神山、雷神山医院建设现场24小时不间断直播，短短几天时间吸引无数关心医院建设的网友围观。</a:t>
            </a:r>
            <a:endParaRPr lang="zh-CN" altLang="en-US" sz="24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ea typeface="宋体" panose="02010600030101010101" pitchFamily="2" charset="-122"/>
                <a:sym typeface="+mn-ea"/>
              </a:rPr>
              <a:t>进行分词：seg_list = jieba.cut(sentence, cut_all=False)</a:t>
            </a:r>
            <a:endParaRPr lang="zh-CN" altLang="en-US" sz="24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ea typeface="宋体" panose="02010600030101010101" pitchFamily="2" charset="-122"/>
                <a:sym typeface="+mn-ea"/>
              </a:rPr>
              <a:t>获取词性：words = pseg.cut(sentence)</a:t>
            </a:r>
            <a:endParaRPr lang="zh-CN" altLang="en-US" sz="24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endParaRPr lang="zh-CN" altLang="en-US" sz="2400" dirty="0">
              <a:ea typeface="宋体" panose="02010600030101010101" pitchFamily="2" charset="-122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>
                <a:ea typeface="宋体" panose="02010600030101010101" pitchFamily="2" charset="-122"/>
                <a:sym typeface="+mn-ea"/>
              </a:rPr>
              <a:t>TextRank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算法</a:t>
            </a:r>
            <a:endParaRPr lang="zh-CN" altLang="en-US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352425" y="1012190"/>
            <a:ext cx="2557780" cy="556895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altLang="en-US" sz="2400" dirty="0">
                <a:ea typeface="宋体" panose="02010600030101010101" pitchFamily="2" charset="-122"/>
                <a:sym typeface="+mn-ea"/>
              </a:rPr>
              <a:t>都有哪些词性：</a:t>
            </a:r>
            <a:endParaRPr lang="zh-CN" altLang="en-US" sz="24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200" b="1" dirty="0">
                <a:solidFill>
                  <a:srgbClr val="FF0000"/>
                </a:solidFill>
                <a:ea typeface="宋体" panose="02010600030101010101" pitchFamily="2" charset="-122"/>
                <a:sym typeface="+mn-ea"/>
              </a:rPr>
              <a:t>n 名词</a:t>
            </a:r>
            <a:endParaRPr lang="zh-CN" altLang="en-US" sz="12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200" dirty="0">
                <a:ea typeface="宋体" panose="02010600030101010101" pitchFamily="2" charset="-122"/>
                <a:sym typeface="+mn-ea"/>
              </a:rPr>
              <a:t>    </a:t>
            </a:r>
            <a:r>
              <a:rPr lang="zh-CN" altLang="en-US" sz="1200" b="1" dirty="0">
                <a:solidFill>
                  <a:srgbClr val="FF0000"/>
                </a:solidFill>
                <a:ea typeface="宋体" panose="02010600030101010101" pitchFamily="2" charset="-122"/>
                <a:sym typeface="+mn-ea"/>
              </a:rPr>
              <a:t>nr 人名</a:t>
            </a:r>
            <a:endParaRPr lang="zh-CN" altLang="en-US" sz="12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200" dirty="0">
                <a:ea typeface="宋体" panose="02010600030101010101" pitchFamily="2" charset="-122"/>
                <a:sym typeface="+mn-ea"/>
              </a:rPr>
              <a:t>        nr1 汉语姓氏</a:t>
            </a:r>
            <a:endParaRPr lang="zh-CN" altLang="en-US" sz="12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200" dirty="0">
                <a:ea typeface="宋体" panose="02010600030101010101" pitchFamily="2" charset="-122"/>
                <a:sym typeface="+mn-ea"/>
              </a:rPr>
              <a:t>        nr2 汉语名字</a:t>
            </a:r>
            <a:endParaRPr lang="zh-CN" altLang="en-US" sz="12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200" dirty="0">
                <a:ea typeface="宋体" panose="02010600030101010101" pitchFamily="2" charset="-122"/>
                <a:sym typeface="+mn-ea"/>
              </a:rPr>
              <a:t>        nrj 日语人名</a:t>
            </a:r>
            <a:endParaRPr lang="zh-CN" altLang="en-US" sz="12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200" dirty="0">
                <a:ea typeface="宋体" panose="02010600030101010101" pitchFamily="2" charset="-122"/>
                <a:sym typeface="+mn-ea"/>
              </a:rPr>
              <a:t>        nrf 音译人名</a:t>
            </a:r>
            <a:endParaRPr lang="zh-CN" altLang="en-US" sz="12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200" dirty="0">
                <a:ea typeface="宋体" panose="02010600030101010101" pitchFamily="2" charset="-122"/>
                <a:sym typeface="+mn-ea"/>
              </a:rPr>
              <a:t>    </a:t>
            </a:r>
            <a:r>
              <a:rPr lang="zh-CN" altLang="en-US" sz="1200" b="1" dirty="0">
                <a:solidFill>
                  <a:srgbClr val="FF0000"/>
                </a:solidFill>
                <a:ea typeface="宋体" panose="02010600030101010101" pitchFamily="2" charset="-122"/>
                <a:sym typeface="+mn-ea"/>
              </a:rPr>
              <a:t>ns 地名</a:t>
            </a:r>
            <a:endParaRPr lang="zh-CN" altLang="en-US" sz="12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200" dirty="0">
                <a:ea typeface="宋体" panose="02010600030101010101" pitchFamily="2" charset="-122"/>
                <a:sym typeface="+mn-ea"/>
              </a:rPr>
              <a:t>    　nsf 音译地名</a:t>
            </a:r>
            <a:endParaRPr lang="zh-CN" altLang="en-US" sz="12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200" dirty="0">
                <a:ea typeface="宋体" panose="02010600030101010101" pitchFamily="2" charset="-122"/>
                <a:sym typeface="+mn-ea"/>
              </a:rPr>
              <a:t>    nt 机构团体名</a:t>
            </a:r>
            <a:endParaRPr lang="zh-CN" altLang="en-US" sz="12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200" dirty="0">
                <a:ea typeface="宋体" panose="02010600030101010101" pitchFamily="2" charset="-122"/>
                <a:sym typeface="+mn-ea"/>
              </a:rPr>
              <a:t>    nz 其它专名</a:t>
            </a:r>
            <a:endParaRPr lang="zh-CN" altLang="en-US" sz="12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200" dirty="0">
                <a:ea typeface="宋体" panose="02010600030101010101" pitchFamily="2" charset="-122"/>
                <a:sym typeface="+mn-ea"/>
              </a:rPr>
              <a:t>    nl 名词性惯用语</a:t>
            </a:r>
            <a:endParaRPr lang="zh-CN" altLang="en-US" sz="12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200" dirty="0">
                <a:ea typeface="宋体" panose="02010600030101010101" pitchFamily="2" charset="-122"/>
                <a:sym typeface="+mn-ea"/>
              </a:rPr>
              <a:t>    ng 名词性语素</a:t>
            </a:r>
            <a:endParaRPr lang="zh-CN" altLang="en-US" sz="12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200" dirty="0">
                <a:ea typeface="宋体" panose="02010600030101010101" pitchFamily="2" charset="-122"/>
                <a:sym typeface="+mn-ea"/>
              </a:rPr>
              <a:t> </a:t>
            </a:r>
            <a:endParaRPr lang="zh-CN" altLang="en-US" sz="1200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265045" y="1680210"/>
            <a:ext cx="2540000" cy="45218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indent="0">
              <a:lnSpc>
                <a:spcPct val="150000"/>
              </a:lnSpc>
              <a:buNone/>
            </a:pPr>
            <a:r>
              <a:rPr lang="zh-CN" altLang="en-US" sz="1200" dirty="0">
                <a:ea typeface="宋体" panose="02010600030101010101" pitchFamily="2" charset="-122"/>
                <a:sym typeface="+mn-ea"/>
              </a:rPr>
              <a:t>t 时间词</a:t>
            </a:r>
            <a:endParaRPr lang="zh-CN" altLang="en-US" sz="12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200" dirty="0">
                <a:ea typeface="宋体" panose="02010600030101010101" pitchFamily="2" charset="-122"/>
                <a:sym typeface="+mn-ea"/>
              </a:rPr>
              <a:t>　　tg 时间词性语素</a:t>
            </a:r>
            <a:endParaRPr lang="zh-CN" altLang="en-US" sz="12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kumimoji="0" lang="zh-CN" altLang="en-US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s 处所词</a:t>
            </a:r>
            <a:endParaRPr kumimoji="0" lang="zh-CN" altLang="en-US" sz="1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kumimoji="0" lang="zh-CN" altLang="en-US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 </a:t>
            </a:r>
            <a:endParaRPr kumimoji="0" lang="zh-CN" altLang="en-US" sz="1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kumimoji="0" lang="zh-CN" altLang="en-US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f 方位词</a:t>
            </a:r>
            <a:endParaRPr kumimoji="0" lang="zh-CN" altLang="en-US" sz="1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kumimoji="0" lang="zh-CN" altLang="en-US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 </a:t>
            </a:r>
            <a:endParaRPr kumimoji="0" lang="zh-CN" altLang="en-US" sz="1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kumimoji="0" lang="zh-CN" altLang="en-US" sz="1200" b="1" i="0" u="none" strike="noStrike" cap="none" spc="0" normalizeH="0" baseline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v 动词</a:t>
            </a:r>
            <a:endParaRPr kumimoji="0" lang="zh-CN" altLang="en-US" sz="1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kumimoji="0" lang="zh-CN" altLang="en-US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    vd 副动词</a:t>
            </a:r>
            <a:endParaRPr kumimoji="0" lang="zh-CN" altLang="en-US" sz="1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kumimoji="0" lang="zh-CN" altLang="en-US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    </a:t>
            </a:r>
            <a:r>
              <a:rPr kumimoji="0" lang="zh-CN" altLang="en-US" sz="1200" b="1" i="0" u="none" strike="noStrike" cap="none" spc="0" normalizeH="0" baseline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vn 名动词</a:t>
            </a:r>
            <a:endParaRPr kumimoji="0" lang="zh-CN" altLang="en-US" sz="1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kumimoji="0" lang="zh-CN" altLang="en-US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    vshi 动词“是”</a:t>
            </a:r>
            <a:endParaRPr kumimoji="0" lang="zh-CN" altLang="en-US" sz="1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kumimoji="0" lang="zh-CN" altLang="en-US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    vyou 动词“有”</a:t>
            </a:r>
            <a:endParaRPr kumimoji="0" lang="zh-CN" altLang="en-US" sz="1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kumimoji="0" lang="zh-CN" altLang="en-US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    vf 趋向动词</a:t>
            </a:r>
            <a:endParaRPr kumimoji="0" lang="zh-CN" altLang="en-US" sz="1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kumimoji="0" lang="zh-CN" altLang="en-US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    vx 形式动词</a:t>
            </a:r>
            <a:endParaRPr kumimoji="0" lang="zh-CN" altLang="en-US" sz="1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kumimoji="0" lang="zh-CN" altLang="en-US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    vi 不及物动词（内动词）</a:t>
            </a:r>
            <a:endParaRPr kumimoji="0" lang="zh-CN" altLang="en-US" sz="1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kumimoji="0" lang="zh-CN" altLang="en-US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    vl 动词性惯用语</a:t>
            </a:r>
            <a:endParaRPr kumimoji="0" lang="zh-CN" altLang="en-US" sz="1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kumimoji="0" lang="zh-CN" altLang="en-US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    vg 动词性语素</a:t>
            </a:r>
            <a:endParaRPr kumimoji="0" lang="zh-CN" altLang="en-US" sz="1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170680" y="1546860"/>
            <a:ext cx="2540000" cy="56299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indent="0">
              <a:lnSpc>
                <a:spcPct val="150000"/>
              </a:lnSpc>
              <a:buNone/>
            </a:pPr>
            <a:r>
              <a:rPr lang="zh-CN" altLang="en-US" sz="1200">
                <a:sym typeface="Calibri" panose="020F0502020204030204"/>
              </a:rPr>
              <a:t>a 形容词</a:t>
            </a:r>
            <a:endParaRPr kumimoji="0" lang="zh-CN" altLang="en-US" sz="1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200">
                <a:sym typeface="Calibri" panose="020F0502020204030204"/>
              </a:rPr>
              <a:t>    ad 副形词</a:t>
            </a:r>
            <a:endParaRPr kumimoji="0" lang="zh-CN" altLang="en-US" sz="1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200">
                <a:sym typeface="Calibri" panose="020F0502020204030204"/>
              </a:rPr>
              <a:t>    an 名形词</a:t>
            </a:r>
            <a:endParaRPr kumimoji="0" lang="zh-CN" altLang="en-US" sz="1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200">
                <a:sym typeface="Calibri" panose="020F0502020204030204"/>
              </a:rPr>
              <a:t>    ag 形容词性语素</a:t>
            </a:r>
            <a:endParaRPr kumimoji="0" lang="zh-CN" altLang="en-US" sz="1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200">
                <a:sym typeface="Calibri" panose="020F0502020204030204"/>
              </a:rPr>
              <a:t>    al 形容词性惯用语</a:t>
            </a:r>
            <a:endParaRPr kumimoji="0" lang="zh-CN" altLang="en-US" sz="1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200">
                <a:sym typeface="Calibri" panose="020F0502020204030204"/>
              </a:rPr>
              <a:t>b 区别词</a:t>
            </a:r>
            <a:endParaRPr kumimoji="0" lang="zh-CN" altLang="en-US" sz="1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200">
                <a:sym typeface="Calibri" panose="020F0502020204030204"/>
              </a:rPr>
              <a:t>    bl 区别词性惯用语</a:t>
            </a:r>
            <a:endParaRPr kumimoji="0" lang="zh-CN" altLang="en-US" sz="1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200">
                <a:sym typeface="Calibri" panose="020F0502020204030204"/>
              </a:rPr>
              <a:t>z 状态词</a:t>
            </a:r>
            <a:endParaRPr kumimoji="0" lang="zh-CN" altLang="en-US" sz="1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200">
                <a:sym typeface="Calibri" panose="020F0502020204030204"/>
              </a:rPr>
              <a:t>r 代词</a:t>
            </a:r>
            <a:endParaRPr kumimoji="0" lang="zh-CN" altLang="en-US" sz="1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200">
                <a:sym typeface="Calibri" panose="020F0502020204030204"/>
              </a:rPr>
              <a:t>    rr 人称代词</a:t>
            </a:r>
            <a:endParaRPr kumimoji="0" lang="zh-CN" altLang="en-US" sz="1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200">
                <a:sym typeface="Calibri" panose="020F0502020204030204"/>
              </a:rPr>
              <a:t>    rz 指示代词</a:t>
            </a:r>
            <a:endParaRPr kumimoji="0" lang="zh-CN" altLang="en-US" sz="1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200">
                <a:sym typeface="Calibri" panose="020F0502020204030204"/>
              </a:rPr>
              <a:t>        rzt 时间指示代词</a:t>
            </a:r>
            <a:endParaRPr kumimoji="0" lang="zh-CN" altLang="en-US" sz="1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200">
                <a:sym typeface="Calibri" panose="020F0502020204030204"/>
              </a:rPr>
              <a:t>        rzs 处所指示代词</a:t>
            </a:r>
            <a:endParaRPr kumimoji="0" lang="zh-CN" altLang="en-US" sz="1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200">
                <a:sym typeface="Calibri" panose="020F0502020204030204"/>
              </a:rPr>
              <a:t>        rzv 谓词性指示代词</a:t>
            </a:r>
            <a:endParaRPr kumimoji="0" lang="zh-CN" altLang="en-US" sz="1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200">
                <a:sym typeface="Calibri" panose="020F0502020204030204"/>
              </a:rPr>
              <a:t>    ry 疑问代词</a:t>
            </a:r>
            <a:endParaRPr kumimoji="0" lang="zh-CN" altLang="en-US" sz="1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200">
                <a:sym typeface="Calibri" panose="020F0502020204030204"/>
              </a:rPr>
              <a:t>        ryt 时间疑问代词</a:t>
            </a:r>
            <a:endParaRPr kumimoji="0" lang="zh-CN" altLang="en-US" sz="1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200">
                <a:sym typeface="Calibri" panose="020F0502020204030204"/>
              </a:rPr>
              <a:t>        rys 处所疑问代词</a:t>
            </a:r>
            <a:endParaRPr kumimoji="0" lang="zh-CN" altLang="en-US" sz="1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200">
                <a:sym typeface="Calibri" panose="020F0502020204030204"/>
              </a:rPr>
              <a:t>        ryv 谓词性疑问代词</a:t>
            </a:r>
            <a:endParaRPr kumimoji="0" lang="zh-CN" altLang="en-US" sz="1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200">
                <a:sym typeface="Calibri" panose="020F0502020204030204"/>
              </a:rPr>
              <a:t>    rg 代词性语素</a:t>
            </a:r>
            <a:endParaRPr kumimoji="0" lang="zh-CN" altLang="en-US" sz="1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  <a:p>
            <a:pPr marL="0" indent="0">
              <a:lnSpc>
                <a:spcPct val="150000"/>
              </a:lnSpc>
              <a:buNone/>
            </a:pPr>
            <a:endParaRPr kumimoji="0" lang="zh-CN" altLang="en-US" sz="1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218555" y="1546860"/>
            <a:ext cx="2540000" cy="53530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indent="0">
              <a:lnSpc>
                <a:spcPct val="150000"/>
              </a:lnSpc>
              <a:buNone/>
            </a:pPr>
            <a:r>
              <a:rPr lang="zh-CN" altLang="en-US" sz="1200">
                <a:sym typeface="Calibri" panose="020F0502020204030204"/>
              </a:rPr>
              <a:t>m 数词</a:t>
            </a:r>
            <a:endParaRPr kumimoji="0" lang="zh-CN" altLang="en-US" sz="1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200">
                <a:sym typeface="Calibri" panose="020F0502020204030204"/>
              </a:rPr>
              <a:t>    mq 数量词</a:t>
            </a:r>
            <a:endParaRPr kumimoji="0" lang="zh-CN" altLang="en-US" sz="1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200">
                <a:sym typeface="Calibri" panose="020F0502020204030204"/>
              </a:rPr>
              <a:t>q 量词</a:t>
            </a:r>
            <a:endParaRPr kumimoji="0" lang="zh-CN" altLang="en-US" sz="1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200">
                <a:sym typeface="Calibri" panose="020F0502020204030204"/>
              </a:rPr>
              <a:t>    qv 动量词</a:t>
            </a:r>
            <a:endParaRPr kumimoji="0" lang="zh-CN" altLang="en-US" sz="1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200">
                <a:sym typeface="Calibri" panose="020F0502020204030204"/>
              </a:rPr>
              <a:t>    qt 时量词</a:t>
            </a:r>
            <a:endParaRPr lang="zh-CN" altLang="en-US" sz="1200"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1200">
                <a:sym typeface="Calibri" panose="020F0502020204030204"/>
              </a:rPr>
              <a:t>d 副词</a:t>
            </a:r>
            <a:endParaRPr kumimoji="0" lang="zh-CN" altLang="en-US" sz="1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1200">
                <a:sym typeface="Calibri" panose="020F0502020204030204"/>
              </a:rPr>
              <a:t>p 介词</a:t>
            </a:r>
            <a:endParaRPr kumimoji="0" lang="zh-CN" altLang="en-US" sz="1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1200">
                <a:sym typeface="Calibri" panose="020F0502020204030204"/>
              </a:rPr>
              <a:t>    pba 介词“把”</a:t>
            </a:r>
            <a:endParaRPr kumimoji="0" lang="zh-CN" altLang="en-US" sz="1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1200">
                <a:sym typeface="Calibri" panose="020F0502020204030204"/>
              </a:rPr>
              <a:t>    pbei 介词“被”</a:t>
            </a:r>
            <a:endParaRPr kumimoji="0" lang="zh-CN" altLang="en-US" sz="1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1200">
                <a:sym typeface="Calibri" panose="020F0502020204030204"/>
              </a:rPr>
              <a:t>c 连词</a:t>
            </a:r>
            <a:endParaRPr kumimoji="0" lang="zh-CN" altLang="en-US" sz="1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1200">
                <a:sym typeface="Calibri" panose="020F0502020204030204"/>
              </a:rPr>
              <a:t>    cc 并列连词</a:t>
            </a:r>
            <a:endParaRPr kumimoji="0" lang="zh-CN" altLang="en-US" sz="1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1200">
                <a:sym typeface="Calibri" panose="020F0502020204030204"/>
              </a:rPr>
              <a:t>u 助词</a:t>
            </a:r>
            <a:endParaRPr kumimoji="0" lang="zh-CN" altLang="en-US" sz="1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1200">
                <a:sym typeface="Calibri" panose="020F0502020204030204"/>
              </a:rPr>
              <a:t>    uzhe 着</a:t>
            </a:r>
            <a:endParaRPr kumimoji="0" lang="zh-CN" altLang="en-US" sz="1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1200">
                <a:sym typeface="Calibri" panose="020F0502020204030204"/>
              </a:rPr>
              <a:t>    ule 了 喽</a:t>
            </a:r>
            <a:endParaRPr kumimoji="0" lang="zh-CN" altLang="en-US" sz="1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1200">
                <a:sym typeface="Calibri" panose="020F0502020204030204"/>
              </a:rPr>
              <a:t>    uguo 过</a:t>
            </a:r>
            <a:endParaRPr kumimoji="0" lang="zh-CN" altLang="en-US" sz="1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1200">
                <a:sym typeface="Calibri" panose="020F0502020204030204"/>
              </a:rPr>
              <a:t>    ude1 的 底</a:t>
            </a:r>
            <a:endParaRPr kumimoji="0" lang="zh-CN" altLang="en-US" sz="1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1200">
                <a:sym typeface="Calibri" panose="020F0502020204030204"/>
              </a:rPr>
              <a:t>    ude2 地</a:t>
            </a:r>
            <a:endParaRPr kumimoji="0" lang="zh-CN" altLang="en-US" sz="1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1200">
                <a:sym typeface="Calibri" panose="020F0502020204030204"/>
              </a:rPr>
              <a:t>    ude3 得</a:t>
            </a:r>
            <a:endParaRPr kumimoji="0" lang="zh-CN" altLang="en-US" sz="1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1200">
                <a:sym typeface="Calibri" panose="020F0502020204030204"/>
              </a:rPr>
              <a:t>    usuo 所</a:t>
            </a:r>
            <a:endParaRPr kumimoji="0" lang="zh-CN" altLang="en-US" sz="1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1200">
                <a:sym typeface="Calibri" panose="020F0502020204030204"/>
              </a:rPr>
              <a:t>    udeng 等 等等 云云</a:t>
            </a:r>
            <a:endParaRPr kumimoji="0" lang="zh-CN" altLang="en-US" sz="1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1200">
                <a:sym typeface="Calibri" panose="020F0502020204030204"/>
              </a:rPr>
              <a:t>    uyy 一样 一般 似的 般</a:t>
            </a:r>
            <a:endParaRPr kumimoji="0" lang="zh-CN" altLang="en-US" sz="1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1200">
                <a:sym typeface="Calibri" panose="020F0502020204030204"/>
              </a:rPr>
              <a:t>    udh 的话</a:t>
            </a:r>
            <a:endParaRPr kumimoji="0" lang="zh-CN" altLang="en-US" sz="1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1200">
                <a:sym typeface="Calibri" panose="020F0502020204030204"/>
              </a:rPr>
              <a:t>    uls 来讲 来说 而言 说来</a:t>
            </a:r>
            <a:endParaRPr kumimoji="0" lang="zh-CN" altLang="en-US" sz="1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1200">
                <a:sym typeface="Calibri" panose="020F0502020204030204"/>
              </a:rPr>
              <a:t> </a:t>
            </a:r>
            <a:endParaRPr kumimoji="0" lang="zh-CN" altLang="en-US" sz="1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1200">
                <a:sym typeface="Calibri" panose="020F0502020204030204"/>
              </a:rPr>
              <a:t>    uzhi 之</a:t>
            </a:r>
            <a:endParaRPr kumimoji="0" lang="zh-CN" altLang="en-US" sz="1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1200">
                <a:sym typeface="Calibri" panose="020F0502020204030204"/>
              </a:rPr>
              <a:t>    ulian 连 （“连小学生都会”）</a:t>
            </a:r>
            <a:endParaRPr kumimoji="0" lang="zh-CN" altLang="en-US" sz="1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409305" y="1377315"/>
            <a:ext cx="3522345" cy="526097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e 叹词</a:t>
            </a:r>
            <a:endParaRPr kumimoji="0" lang="zh-CN" altLang="en-US" sz="1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y 语气词(delete yg)</a:t>
            </a:r>
            <a:endParaRPr kumimoji="0" lang="zh-CN" altLang="en-US" sz="1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o 拟声词</a:t>
            </a:r>
            <a:endParaRPr kumimoji="0" lang="zh-CN" altLang="en-US" sz="1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h 前缀</a:t>
            </a:r>
            <a:endParaRPr kumimoji="0" lang="zh-CN" altLang="en-US" sz="1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k 后缀</a:t>
            </a:r>
            <a:endParaRPr kumimoji="0" lang="zh-CN" altLang="en-US" sz="1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x 字符串</a:t>
            </a:r>
            <a:endParaRPr kumimoji="0" lang="zh-CN" altLang="en-US" sz="1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    xx 非语素字</a:t>
            </a:r>
            <a:endParaRPr kumimoji="0" lang="zh-CN" altLang="en-US" sz="1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    xu 网址URL</a:t>
            </a:r>
            <a:endParaRPr kumimoji="0" lang="zh-CN" altLang="en-US" sz="1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w 标点符号</a:t>
            </a:r>
            <a:endParaRPr kumimoji="0" lang="zh-CN" altLang="en-US" sz="1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    wkz 左括号，全角：（ 〔  ［  ｛  《 【  〖 〈   半角：( [ { &lt;</a:t>
            </a:r>
            <a:endParaRPr kumimoji="0" lang="zh-CN" altLang="en-US" sz="1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    wky 右括号，全角：） 〕  ］ ｝ 》  】 〗 〉 半角： ) ] { &gt;</a:t>
            </a:r>
            <a:endParaRPr kumimoji="0" lang="zh-CN" altLang="en-US" sz="1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    wyz 左引号，全角：“ ‘ 『</a:t>
            </a:r>
            <a:endParaRPr kumimoji="0" lang="zh-CN" altLang="en-US" sz="1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    wyy 右引号，全角：” ’ 』</a:t>
            </a:r>
            <a:endParaRPr kumimoji="0" lang="zh-CN" altLang="en-US" sz="1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    wj 句号，全角：。</a:t>
            </a:r>
            <a:endParaRPr kumimoji="0" lang="zh-CN" altLang="en-US" sz="1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    ww 问号，全角：？ 半角：?</a:t>
            </a:r>
            <a:endParaRPr kumimoji="0" lang="zh-CN" altLang="en-US" sz="1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    wt 叹号，全角：！ 半角：!</a:t>
            </a:r>
            <a:endParaRPr kumimoji="0" lang="zh-CN" altLang="en-US" sz="1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    wd 逗号，全角：， 半角：,</a:t>
            </a:r>
            <a:endParaRPr kumimoji="0" lang="zh-CN" altLang="en-US" sz="1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    wf 分号，全角：； 半角： ;</a:t>
            </a:r>
            <a:endParaRPr kumimoji="0" lang="zh-CN" altLang="en-US" sz="1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    wn 顿号，全角：、</a:t>
            </a:r>
            <a:endParaRPr kumimoji="0" lang="zh-CN" altLang="en-US" sz="1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    wm 冒号，全角：： 半角： :</a:t>
            </a:r>
            <a:endParaRPr kumimoji="0" lang="zh-CN" altLang="en-US" sz="1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    ws 省略号，全角：……  …</a:t>
            </a:r>
            <a:endParaRPr kumimoji="0" lang="zh-CN" altLang="en-US" sz="1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    wp 破折号，全角：——   －－   ——－   半角：---  ----</a:t>
            </a:r>
            <a:endParaRPr kumimoji="0" lang="zh-CN" altLang="en-US" sz="1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    wb 百分号千分号，全角：％ ‰   半角：%</a:t>
            </a:r>
            <a:endParaRPr kumimoji="0" lang="zh-CN" altLang="en-US" sz="1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    wh 单位符号，全角：￥ ＄ ￡  °  ℃  半角：$</a:t>
            </a:r>
            <a:endParaRPr kumimoji="0" lang="zh-CN" altLang="en-US" sz="1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</p:spTree>
    <p:custDataLst>
      <p:tags r:id="rId1"/>
    </p:custData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>
                <a:sym typeface="+mn-ea"/>
              </a:rPr>
              <a:t>&gt;&gt;   </a:t>
            </a:r>
            <a:r>
              <a:rPr lang="zh-CN" altLang="en-US" dirty="0">
                <a:sym typeface="+mn-ea"/>
              </a:rPr>
              <a:t>今天的学习目标</a:t>
            </a:r>
            <a:endParaRPr dirty="0"/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915670" y="1936115"/>
            <a:ext cx="10735945" cy="351472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 lnSpcReduction="20000"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altLang="zh-CN" sz="3800" dirty="0">
                <a:ea typeface="宋体" panose="02010600030101010101" pitchFamily="2" charset="-122"/>
              </a:rPr>
              <a:t>趋势：</a:t>
            </a:r>
            <a:endParaRPr lang="zh-CN" altLang="zh-CN" sz="3800" dirty="0"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zh-CN" sz="3800" dirty="0">
                <a:ea typeface="宋体" panose="02010600030101010101" pitchFamily="2" charset="-122"/>
              </a:rPr>
              <a:t>平台</a:t>
            </a:r>
            <a:r>
              <a:rPr lang="en-US" altLang="zh-CN" sz="3800" dirty="0">
                <a:ea typeface="宋体" panose="02010600030101010101" pitchFamily="2" charset="-122"/>
              </a:rPr>
              <a:t>+</a:t>
            </a:r>
            <a:r>
              <a:rPr lang="zh-CN" altLang="en-US" sz="3800" dirty="0">
                <a:ea typeface="宋体" panose="02010600030101010101" pitchFamily="2" charset="-122"/>
              </a:rPr>
              <a:t>个人</a:t>
            </a:r>
            <a:endParaRPr lang="zh-CN" altLang="zh-CN" sz="3800" dirty="0"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3800" dirty="0">
                <a:ea typeface="宋体" panose="02010600030101010101" pitchFamily="2" charset="-122"/>
              </a:rPr>
              <a:t>为自己而学，创造更大的价值</a:t>
            </a:r>
            <a:endParaRPr lang="zh-CN" altLang="en-US" sz="3800" dirty="0"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3800" dirty="0">
                <a:ea typeface="宋体" panose="02010600030101010101" pitchFamily="2" charset="-122"/>
              </a:rPr>
              <a:t>无人化、智能化、价值化</a:t>
            </a:r>
            <a:endParaRPr lang="zh-CN" altLang="en-US" sz="3800" dirty="0"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endParaRPr lang="zh-CN" altLang="en-US" sz="3800" dirty="0"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endParaRPr lang="zh-CN" altLang="zh-CN" sz="3800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>
                <a:ea typeface="宋体" panose="02010600030101010101" pitchFamily="2" charset="-122"/>
                <a:sym typeface="+mn-ea"/>
              </a:rPr>
              <a:t>TextRank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算法</a:t>
            </a:r>
            <a:endParaRPr lang="zh-CN" altLang="en-US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798830" y="1671320"/>
            <a:ext cx="9831705" cy="42062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altLang="en-US" sz="2400" dirty="0">
                <a:ea typeface="宋体" panose="02010600030101010101" pitchFamily="2" charset="-122"/>
                <a:sym typeface="+mn-ea"/>
              </a:rPr>
              <a:t>文本：一个超过5000万人关注的大项目，您参加了吗?央视新闻新媒体推出武汉火神山、雷神山医院建设现场24小时不间断直播，短短几天时间吸引无数关心医院建设的网友围观。</a:t>
            </a:r>
            <a:endParaRPr lang="zh-CN" altLang="en-US" sz="24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ea typeface="宋体" panose="02010600030101010101" pitchFamily="2" charset="-122"/>
                <a:sym typeface="+mn-ea"/>
              </a:rPr>
              <a:t>进行分词：seg_list = jieba.cut(sentence, cut_all=False)</a:t>
            </a:r>
            <a:endParaRPr lang="zh-CN" altLang="en-US" sz="24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ea typeface="宋体" panose="02010600030101010101" pitchFamily="2" charset="-122"/>
                <a:sym typeface="+mn-ea"/>
              </a:rPr>
              <a:t>获取词性：words = pseg.cut(sentence)</a:t>
            </a:r>
            <a:endParaRPr lang="zh-CN" altLang="en-US" sz="24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endParaRPr lang="zh-CN" altLang="en-US" sz="2400" dirty="0">
              <a:ea typeface="宋体" panose="02010600030101010101" pitchFamily="2" charset="-122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>
                <a:ea typeface="宋体" panose="02010600030101010101" pitchFamily="2" charset="-122"/>
                <a:sym typeface="+mn-ea"/>
              </a:rPr>
              <a:t>TextRank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算法</a:t>
            </a:r>
            <a:endParaRPr lang="zh-CN" altLang="en-US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798830" y="1671320"/>
            <a:ext cx="6398260" cy="457581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zh-CN" sz="2200" dirty="0">
                <a:ea typeface="宋体" panose="02010600030101010101" pitchFamily="2" charset="-122"/>
                <a:sym typeface="+mn-ea"/>
              </a:rPr>
              <a:t>TextRank</a:t>
            </a:r>
            <a:r>
              <a:rPr lang="zh-CN" altLang="en-US" sz="2200" dirty="0">
                <a:ea typeface="宋体" panose="02010600030101010101" pitchFamily="2" charset="-122"/>
                <a:sym typeface="+mn-ea"/>
              </a:rPr>
              <a:t>流程：</a:t>
            </a:r>
            <a:endParaRPr lang="zh-CN" altLang="en-US" sz="22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2200" dirty="0">
                <a:ea typeface="宋体" panose="02010600030101010101" pitchFamily="2" charset="-122"/>
                <a:sym typeface="+mn-ea"/>
              </a:rPr>
              <a:t>Step1</a:t>
            </a:r>
            <a:r>
              <a:rPr lang="zh-CN" altLang="zh-CN" sz="2200" dirty="0">
                <a:ea typeface="宋体" panose="02010600030101010101" pitchFamily="2" charset="-122"/>
                <a:sym typeface="+mn-ea"/>
              </a:rPr>
              <a:t>，</a:t>
            </a:r>
            <a:r>
              <a:rPr lang="zh-CN" altLang="en-US" sz="2200" dirty="0">
                <a:ea typeface="宋体" panose="02010600030101010101" pitchFamily="2" charset="-122"/>
                <a:sym typeface="+mn-ea"/>
              </a:rPr>
              <a:t>进行分词和词性标注，将单词添加到图中</a:t>
            </a:r>
            <a:endParaRPr lang="zh-CN" altLang="en-US" sz="22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2200" dirty="0">
                <a:ea typeface="宋体" panose="02010600030101010101" pitchFamily="2" charset="-122"/>
                <a:sym typeface="+mn-ea"/>
              </a:rPr>
              <a:t>Step2</a:t>
            </a:r>
            <a:r>
              <a:rPr lang="zh-CN" altLang="zh-CN" sz="2200" dirty="0">
                <a:ea typeface="宋体" panose="02010600030101010101" pitchFamily="2" charset="-122"/>
                <a:sym typeface="+mn-ea"/>
              </a:rPr>
              <a:t>，出现在一个窗口中的词形成一条边</a:t>
            </a:r>
            <a:endParaRPr lang="zh-CN" altLang="zh-CN" sz="22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2200" dirty="0">
                <a:ea typeface="宋体" panose="02010600030101010101" pitchFamily="2" charset="-122"/>
                <a:sym typeface="+mn-ea"/>
              </a:rPr>
              <a:t>Step3</a:t>
            </a:r>
            <a:r>
              <a:rPr lang="zh-CN" altLang="zh-CN" sz="2200" dirty="0">
                <a:ea typeface="宋体" panose="02010600030101010101" pitchFamily="2" charset="-122"/>
                <a:sym typeface="+mn-ea"/>
              </a:rPr>
              <a:t>，基于</a:t>
            </a:r>
            <a:r>
              <a:rPr lang="en-US" altLang="zh-CN" sz="2200" dirty="0">
                <a:ea typeface="宋体" panose="02010600030101010101" pitchFamily="2" charset="-122"/>
                <a:sym typeface="+mn-ea"/>
              </a:rPr>
              <a:t>PageRank</a:t>
            </a:r>
            <a:r>
              <a:rPr lang="zh-CN" altLang="zh-CN" sz="2200" dirty="0">
                <a:ea typeface="宋体" panose="02010600030101010101" pitchFamily="2" charset="-122"/>
                <a:sym typeface="+mn-ea"/>
              </a:rPr>
              <a:t>原理进行迭代（</a:t>
            </a:r>
            <a:r>
              <a:rPr lang="en-US" altLang="zh-CN" sz="2200" dirty="0">
                <a:ea typeface="宋体" panose="02010600030101010101" pitchFamily="2" charset="-122"/>
                <a:sym typeface="+mn-ea"/>
              </a:rPr>
              <a:t>20-30</a:t>
            </a:r>
            <a:r>
              <a:rPr lang="zh-CN" altLang="en-US" sz="2200" dirty="0">
                <a:ea typeface="宋体" panose="02010600030101010101" pitchFamily="2" charset="-122"/>
                <a:sym typeface="+mn-ea"/>
              </a:rPr>
              <a:t>次）</a:t>
            </a:r>
            <a:endParaRPr lang="zh-CN" altLang="en-US" sz="22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2200" dirty="0">
                <a:ea typeface="宋体" panose="02010600030101010101" pitchFamily="2" charset="-122"/>
                <a:sym typeface="+mn-ea"/>
              </a:rPr>
              <a:t>Step4</a:t>
            </a:r>
            <a:r>
              <a:rPr lang="zh-CN" altLang="zh-CN" sz="2200" dirty="0">
                <a:ea typeface="宋体" panose="02010600030101010101" pitchFamily="2" charset="-122"/>
                <a:sym typeface="+mn-ea"/>
              </a:rPr>
              <a:t>，顶点（词）按照分数进行排序，可以筛选指定的词性</a:t>
            </a:r>
            <a:endParaRPr lang="zh-CN" altLang="en-US" sz="2200" dirty="0">
              <a:ea typeface="宋体" panose="02010600030101010101" pitchFamily="2" charset="-122"/>
              <a:sym typeface="+mn-ea"/>
            </a:endParaRPr>
          </a:p>
        </p:txBody>
      </p:sp>
      <p:graphicFrame>
        <p:nvGraphicFramePr>
          <p:cNvPr id="2" name="对象 -2147482616"/>
          <p:cNvGraphicFramePr>
            <a:graphicFrameLocks noChangeAspect="1"/>
          </p:cNvGraphicFramePr>
          <p:nvPr/>
        </p:nvGraphicFramePr>
        <p:xfrm>
          <a:off x="7207568" y="2070735"/>
          <a:ext cx="4430395" cy="1009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1" imgW="2145665" imgH="482600" progId="Equation.KSEE3">
                  <p:embed/>
                </p:oleObj>
              </mc:Choice>
              <mc:Fallback>
                <p:oleObj name="" r:id="rId1" imgW="2145665" imgH="4826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7207568" y="2070735"/>
                        <a:ext cx="4430395" cy="10096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-2147482616"/>
          <p:cNvGraphicFramePr>
            <a:graphicFrameLocks noChangeAspect="1"/>
          </p:cNvGraphicFramePr>
          <p:nvPr/>
        </p:nvGraphicFramePr>
        <p:xfrm>
          <a:off x="7322185" y="3445510"/>
          <a:ext cx="4750435" cy="10674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" name="" r:id="rId3" imgW="2691765" imgH="596900" progId="Equation.KSEE3">
                  <p:embed/>
                </p:oleObj>
              </mc:Choice>
              <mc:Fallback>
                <p:oleObj name="" r:id="rId3" imgW="2691765" imgH="5969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322185" y="3445510"/>
                        <a:ext cx="4750435" cy="106743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Content Placeholder 2"/>
          <p:cNvSpPr txBox="1">
            <a:spLocks noGrp="1"/>
          </p:cNvSpPr>
          <p:nvPr/>
        </p:nvSpPr>
        <p:spPr>
          <a:xfrm>
            <a:off x="7246620" y="4709160"/>
            <a:ext cx="4813935" cy="135318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zh-CN" sz="2000" dirty="0">
                <a:ea typeface="宋体" panose="02010600030101010101" pitchFamily="2" charset="-122"/>
                <a:sym typeface="+mn-ea"/>
              </a:rPr>
              <a:t>Wij: </a:t>
            </a:r>
            <a:r>
              <a:rPr lang="zh-CN" altLang="en-US" sz="2000" dirty="0">
                <a:ea typeface="宋体" panose="02010600030101010101" pitchFamily="2" charset="-122"/>
                <a:sym typeface="+mn-ea"/>
              </a:rPr>
              <a:t>单词</a:t>
            </a:r>
            <a:r>
              <a:rPr lang="en-US" altLang="zh-CN" sz="2000" dirty="0">
                <a:ea typeface="宋体" panose="02010600030101010101" pitchFamily="2" charset="-122"/>
                <a:sym typeface="+mn-ea"/>
              </a:rPr>
              <a:t>i</a:t>
            </a:r>
            <a:r>
              <a:rPr lang="zh-CN" altLang="zh-CN" sz="2000" dirty="0">
                <a:ea typeface="宋体" panose="02010600030101010101" pitchFamily="2" charset="-122"/>
                <a:sym typeface="+mn-ea"/>
              </a:rPr>
              <a:t>和</a:t>
            </a:r>
            <a:r>
              <a:rPr lang="en-US" altLang="zh-CN" sz="2000" dirty="0">
                <a:ea typeface="宋体" panose="02010600030101010101" pitchFamily="2" charset="-122"/>
                <a:sym typeface="+mn-ea"/>
              </a:rPr>
              <a:t>j</a:t>
            </a:r>
            <a:r>
              <a:rPr lang="zh-CN" altLang="zh-CN" sz="2000" dirty="0">
                <a:ea typeface="宋体" panose="02010600030101010101" pitchFamily="2" charset="-122"/>
                <a:sym typeface="+mn-ea"/>
              </a:rPr>
              <a:t>之间的权重</a:t>
            </a:r>
            <a:endParaRPr lang="zh-CN" altLang="zh-CN" sz="20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zh-CN" sz="2000" dirty="0">
                <a:ea typeface="宋体" panose="02010600030101010101" pitchFamily="2" charset="-122"/>
                <a:sym typeface="+mn-ea"/>
              </a:rPr>
              <a:t>节点的权重不仅依赖于入度，还依赖于入度节点的权重</a:t>
            </a:r>
            <a:endParaRPr lang="zh-CN" altLang="zh-CN" sz="2000" dirty="0">
              <a:ea typeface="宋体" panose="02010600030101010101" pitchFamily="2" charset="-122"/>
              <a:sym typeface="+mn-ea"/>
            </a:endParaRPr>
          </a:p>
        </p:txBody>
      </p:sp>
    </p:spTree>
    <p:custDataLst>
      <p:tags r:id="rId5"/>
    </p:custDataLst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>
                <a:ea typeface="宋体" panose="02010600030101010101" pitchFamily="2" charset="-122"/>
                <a:sym typeface="+mn-ea"/>
              </a:rPr>
              <a:t>TextRank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算法</a:t>
            </a:r>
            <a:endParaRPr lang="zh-CN" altLang="en-US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798830" y="1671320"/>
            <a:ext cx="9831705" cy="42062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zh-CN" sz="2400" dirty="0">
                <a:ea typeface="宋体" panose="02010600030101010101" pitchFamily="2" charset="-122"/>
                <a:sym typeface="+mn-ea"/>
              </a:rPr>
              <a:t>jieba</a:t>
            </a:r>
            <a:r>
              <a:rPr lang="zh-CN" altLang="zh-CN" sz="2400" dirty="0">
                <a:ea typeface="宋体" panose="02010600030101010101" pitchFamily="2" charset="-122"/>
                <a:sym typeface="+mn-ea"/>
              </a:rPr>
              <a:t>中使用</a:t>
            </a:r>
            <a:r>
              <a:rPr lang="en-US" altLang="zh-CN" sz="2400" dirty="0">
                <a:ea typeface="宋体" panose="02010600030101010101" pitchFamily="2" charset="-122"/>
                <a:sym typeface="+mn-ea"/>
              </a:rPr>
              <a:t>TextRank</a:t>
            </a:r>
            <a:r>
              <a:rPr lang="zh-CN" altLang="zh-CN" sz="2400" dirty="0">
                <a:ea typeface="宋体" panose="02010600030101010101" pitchFamily="2" charset="-122"/>
                <a:sym typeface="+mn-ea"/>
              </a:rPr>
              <a:t>提取关键词</a:t>
            </a:r>
            <a:endParaRPr lang="zh-CN" altLang="en-US" sz="24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ea typeface="宋体" panose="02010600030101010101" pitchFamily="2" charset="-122"/>
                <a:sym typeface="+mn-ea"/>
              </a:rPr>
              <a:t>jieba.analyse.textrank(string, topK=20, withWeight=True, allowPOS=())</a:t>
            </a:r>
            <a:endParaRPr lang="zh-CN" altLang="en-US" sz="24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ea typeface="宋体" panose="02010600030101010101" pitchFamily="2" charset="-122"/>
                <a:sym typeface="+mn-ea"/>
              </a:rPr>
              <a:t>string：待处理语句</a:t>
            </a:r>
            <a:endParaRPr lang="zh-CN" altLang="en-US" sz="24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ea typeface="宋体" panose="02010600030101010101" pitchFamily="2" charset="-122"/>
                <a:sym typeface="+mn-ea"/>
              </a:rPr>
              <a:t>topK：输出</a:t>
            </a:r>
            <a:r>
              <a:rPr lang="en-US" altLang="zh-CN" sz="2400" dirty="0">
                <a:ea typeface="宋体" panose="02010600030101010101" pitchFamily="2" charset="-122"/>
                <a:sym typeface="+mn-ea"/>
              </a:rPr>
              <a:t>topK</a:t>
            </a:r>
            <a:r>
              <a:rPr lang="zh-CN" altLang="zh-CN" sz="2400" dirty="0">
                <a:ea typeface="宋体" panose="02010600030101010101" pitchFamily="2" charset="-122"/>
                <a:sym typeface="+mn-ea"/>
              </a:rPr>
              <a:t>个词</a:t>
            </a:r>
            <a:r>
              <a:rPr lang="zh-CN" altLang="en-US" sz="2400" dirty="0">
                <a:ea typeface="宋体" panose="02010600030101010101" pitchFamily="2" charset="-122"/>
                <a:sym typeface="+mn-ea"/>
              </a:rPr>
              <a:t>，默认20</a:t>
            </a:r>
            <a:endParaRPr lang="zh-CN" altLang="en-US" sz="24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ea typeface="宋体" panose="02010600030101010101" pitchFamily="2" charset="-122"/>
                <a:sym typeface="+mn-ea"/>
              </a:rPr>
              <a:t>withWeight：是否返回权重值，默认false</a:t>
            </a:r>
            <a:endParaRPr lang="zh-CN" altLang="en-US" sz="24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ea typeface="宋体" panose="02010600030101010101" pitchFamily="2" charset="-122"/>
                <a:sym typeface="+mn-ea"/>
              </a:rPr>
              <a:t>allowPOS：是否仅返回指定类型，默认为空</a:t>
            </a:r>
            <a:endParaRPr lang="zh-CN" altLang="en-US" sz="2400" dirty="0">
              <a:ea typeface="宋体" panose="02010600030101010101" pitchFamily="2" charset="-122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>
                <a:ea typeface="宋体" panose="02010600030101010101" pitchFamily="2" charset="-122"/>
                <a:sym typeface="+mn-ea"/>
              </a:rPr>
              <a:t>TextRank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算法</a:t>
            </a:r>
            <a:endParaRPr lang="zh-CN" altLang="en-US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798830" y="1671320"/>
            <a:ext cx="10493375" cy="42062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zh-CN" sz="2400" dirty="0">
                <a:ea typeface="宋体" panose="02010600030101010101" pitchFamily="2" charset="-122"/>
                <a:sym typeface="+mn-ea"/>
              </a:rPr>
              <a:t>jieba</a:t>
            </a:r>
            <a:r>
              <a:rPr lang="zh-CN" altLang="zh-CN" sz="2400" dirty="0">
                <a:ea typeface="宋体" panose="02010600030101010101" pitchFamily="2" charset="-122"/>
                <a:sym typeface="+mn-ea"/>
              </a:rPr>
              <a:t>中使用</a:t>
            </a:r>
            <a:r>
              <a:rPr lang="en-US" altLang="zh-CN" sz="2400" dirty="0">
                <a:ea typeface="宋体" panose="02010600030101010101" pitchFamily="2" charset="-122"/>
                <a:sym typeface="+mn-ea"/>
              </a:rPr>
              <a:t>TF-IDF</a:t>
            </a:r>
            <a:r>
              <a:rPr lang="zh-CN" altLang="zh-CN" sz="2400" dirty="0">
                <a:ea typeface="宋体" panose="02010600030101010101" pitchFamily="2" charset="-122"/>
                <a:sym typeface="+mn-ea"/>
              </a:rPr>
              <a:t>提取关键词</a:t>
            </a:r>
            <a:endParaRPr lang="zh-CN" altLang="en-US" sz="24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ea typeface="宋体" panose="02010600030101010101" pitchFamily="2" charset="-122"/>
                <a:sym typeface="+mn-ea"/>
              </a:rPr>
              <a:t>jieba.analyse.extract_tags(</a:t>
            </a:r>
            <a:r>
              <a:rPr lang="en-US" altLang="zh-CN" sz="2400" dirty="0">
                <a:ea typeface="宋体" panose="02010600030101010101" pitchFamily="2" charset="-122"/>
                <a:sym typeface="+mn-ea"/>
              </a:rPr>
              <a:t>sentence</a:t>
            </a:r>
            <a:r>
              <a:rPr lang="zh-CN" altLang="en-US" sz="2400" dirty="0">
                <a:ea typeface="宋体" panose="02010600030101010101" pitchFamily="2" charset="-122"/>
                <a:sym typeface="+mn-ea"/>
              </a:rPr>
              <a:t>, topK=20, withWeight=True, allowPOS=())</a:t>
            </a:r>
            <a:endParaRPr lang="zh-CN" altLang="en-US" sz="24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zh-CN" sz="2400" dirty="0">
                <a:ea typeface="宋体" panose="02010600030101010101" pitchFamily="2" charset="-122"/>
                <a:sym typeface="+mn-ea"/>
              </a:rPr>
              <a:t>效果好于</a:t>
            </a:r>
            <a:r>
              <a:rPr lang="en-US" altLang="zh-CN" sz="2400" dirty="0">
                <a:ea typeface="宋体" panose="02010600030101010101" pitchFamily="2" charset="-122"/>
                <a:sym typeface="+mn-ea"/>
              </a:rPr>
              <a:t>TextRank</a:t>
            </a:r>
            <a:r>
              <a:rPr lang="zh-CN" altLang="zh-CN" sz="2400" dirty="0">
                <a:ea typeface="宋体" panose="02010600030101010101" pitchFamily="2" charset="-122"/>
                <a:sym typeface="+mn-ea"/>
              </a:rPr>
              <a:t>，考虑了</a:t>
            </a:r>
            <a:r>
              <a:rPr lang="en-US" altLang="zh-CN" sz="2400" dirty="0">
                <a:ea typeface="宋体" panose="02010600030101010101" pitchFamily="2" charset="-122"/>
                <a:sym typeface="+mn-ea"/>
              </a:rPr>
              <a:t>IDF</a:t>
            </a:r>
            <a:r>
              <a:rPr lang="zh-CN" altLang="en-US" sz="2400" dirty="0">
                <a:ea typeface="宋体" panose="02010600030101010101" pitchFamily="2" charset="-122"/>
                <a:sym typeface="+mn-ea"/>
              </a:rPr>
              <a:t>的情况，而</a:t>
            </a:r>
            <a:r>
              <a:rPr lang="en-US" altLang="zh-CN" sz="2400" dirty="0">
                <a:ea typeface="宋体" panose="02010600030101010101" pitchFamily="2" charset="-122"/>
                <a:sym typeface="+mn-ea"/>
              </a:rPr>
              <a:t>TextRank</a:t>
            </a:r>
            <a:r>
              <a:rPr lang="zh-CN" altLang="en-US" sz="2400" dirty="0">
                <a:ea typeface="宋体" panose="02010600030101010101" pitchFamily="2" charset="-122"/>
                <a:sym typeface="+mn-ea"/>
              </a:rPr>
              <a:t>倾向使用频繁词</a:t>
            </a:r>
            <a:endParaRPr lang="zh-CN" altLang="en-US" sz="24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zh-CN" sz="2400" dirty="0">
                <a:ea typeface="宋体" panose="02010600030101010101" pitchFamily="2" charset="-122"/>
                <a:sym typeface="+mn-ea"/>
              </a:rPr>
              <a:t>效率高于</a:t>
            </a:r>
            <a:r>
              <a:rPr lang="en-US" altLang="zh-CN" sz="2400" dirty="0">
                <a:ea typeface="宋体" panose="02010600030101010101" pitchFamily="2" charset="-122"/>
                <a:sym typeface="+mn-ea"/>
              </a:rPr>
              <a:t>TextRank</a:t>
            </a:r>
            <a:r>
              <a:rPr lang="zh-CN" altLang="zh-CN" sz="2400" dirty="0">
                <a:ea typeface="宋体" panose="02010600030101010101" pitchFamily="2" charset="-122"/>
                <a:sym typeface="+mn-ea"/>
              </a:rPr>
              <a:t>，</a:t>
            </a:r>
            <a:r>
              <a:rPr lang="en-US" altLang="zh-CN" sz="2400" dirty="0">
                <a:ea typeface="宋体" panose="02010600030101010101" pitchFamily="2" charset="-122"/>
                <a:sym typeface="+mn-ea"/>
              </a:rPr>
              <a:t>TextRank</a:t>
            </a:r>
            <a:r>
              <a:rPr lang="zh-CN" altLang="zh-CN" sz="2400" dirty="0">
                <a:ea typeface="宋体" panose="02010600030101010101" pitchFamily="2" charset="-122"/>
                <a:sym typeface="+mn-ea"/>
              </a:rPr>
              <a:t>基于</a:t>
            </a:r>
            <a:r>
              <a:rPr lang="zh-CN" altLang="zh-CN" sz="2400" dirty="0">
                <a:ea typeface="宋体" panose="02010600030101010101" pitchFamily="2" charset="-122"/>
                <a:sym typeface="+mn-ea"/>
              </a:rPr>
              <a:t>图的计算和迭代较慢</a:t>
            </a:r>
            <a:endParaRPr lang="zh-CN" altLang="zh-CN" sz="2400" dirty="0">
              <a:ea typeface="宋体" panose="02010600030101010101" pitchFamily="2" charset="-122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>
                <a:ea typeface="宋体" panose="02010600030101010101" pitchFamily="2" charset="-122"/>
                <a:sym typeface="+mn-ea"/>
              </a:rPr>
              <a:t>TextRank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算法</a:t>
            </a:r>
            <a:endParaRPr lang="zh-CN" altLang="en-US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798830" y="1671320"/>
            <a:ext cx="10493375" cy="42062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altLang="en-US" sz="2400" dirty="0">
                <a:ea typeface="宋体" panose="02010600030101010101" pitchFamily="2" charset="-122"/>
                <a:sym typeface="+mn-ea"/>
              </a:rPr>
              <a:t>textrank4zh工具</a:t>
            </a:r>
            <a:endParaRPr lang="zh-CN" altLang="en-US" sz="24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ea typeface="宋体" panose="02010600030101010101" pitchFamily="2" charset="-122"/>
                <a:sym typeface="+mn-ea"/>
              </a:rPr>
              <a:t>TextRank</a:t>
            </a:r>
            <a:r>
              <a:rPr lang="zh-CN" altLang="en-US" sz="2400" dirty="0">
                <a:ea typeface="宋体" panose="02010600030101010101" pitchFamily="2" charset="-122"/>
                <a:sym typeface="+mn-ea"/>
              </a:rPr>
              <a:t>除了可以找到关键词，还可以生成摘要（关键句子）</a:t>
            </a:r>
            <a:endParaRPr lang="zh-CN" altLang="en-US" sz="24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ea typeface="宋体" panose="02010600030101010101" pitchFamily="2" charset="-122"/>
                <a:sym typeface="+mn-ea"/>
              </a:rPr>
              <a:t>依赖分词，分词提取结果及</a:t>
            </a:r>
            <a:r>
              <a:rPr lang="en-US" altLang="zh-CN" sz="2400" dirty="0">
                <a:ea typeface="宋体" panose="02010600030101010101" pitchFamily="2" charset="-122"/>
                <a:sym typeface="+mn-ea"/>
              </a:rPr>
              <a:t>TextRank</a:t>
            </a:r>
            <a:r>
              <a:rPr lang="zh-CN" altLang="en-US" sz="2400" dirty="0">
                <a:ea typeface="宋体" panose="02010600030101010101" pitchFamily="2" charset="-122"/>
                <a:sym typeface="+mn-ea"/>
              </a:rPr>
              <a:t>结果与</a:t>
            </a:r>
            <a:r>
              <a:rPr lang="en-US" altLang="zh-CN" sz="2400" dirty="0">
                <a:ea typeface="宋体" panose="02010600030101010101" pitchFamily="2" charset="-122"/>
                <a:sym typeface="+mn-ea"/>
              </a:rPr>
              <a:t>jieba</a:t>
            </a:r>
            <a:r>
              <a:rPr lang="zh-CN" altLang="en-US" sz="2400" dirty="0">
                <a:ea typeface="宋体" panose="02010600030101010101" pitchFamily="2" charset="-122"/>
                <a:sym typeface="+mn-ea"/>
              </a:rPr>
              <a:t>存在差异</a:t>
            </a:r>
            <a:endParaRPr lang="zh-CN" altLang="en-US" sz="24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endParaRPr lang="zh-CN" altLang="zh-CN" sz="2400" dirty="0">
              <a:ea typeface="宋体" panose="02010600030101010101" pitchFamily="2" charset="-122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>
                <a:ea typeface="宋体" panose="02010600030101010101" pitchFamily="2" charset="-122"/>
                <a:sym typeface="+mn-ea"/>
              </a:rPr>
              <a:t>TextRank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算法</a:t>
            </a:r>
            <a:endParaRPr lang="zh-CN" altLang="en-US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798830" y="1671320"/>
            <a:ext cx="10493375" cy="42062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altLang="en-US" sz="2000" dirty="0">
                <a:ea typeface="宋体" panose="02010600030101010101" pitchFamily="2" charset="-122"/>
                <a:sym typeface="+mn-ea"/>
              </a:rPr>
              <a:t>from textrank4zh import TextRank4Keyword, TextRank4Sentence</a:t>
            </a:r>
            <a:endParaRPr lang="zh-CN" altLang="en-US" sz="20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2000" dirty="0">
                <a:ea typeface="宋体" panose="02010600030101010101" pitchFamily="2" charset="-122"/>
                <a:sym typeface="+mn-ea"/>
              </a:rPr>
              <a:t># 输出关键词，设置文本小写，窗口为2</a:t>
            </a:r>
            <a:endParaRPr lang="zh-CN" altLang="en-US" sz="20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2000" dirty="0">
                <a:ea typeface="宋体" panose="02010600030101010101" pitchFamily="2" charset="-122"/>
                <a:sym typeface="+mn-ea"/>
              </a:rPr>
              <a:t>tr4w = TextRank4Keyword()</a:t>
            </a:r>
            <a:endParaRPr lang="zh-CN" altLang="en-US" sz="20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2000" dirty="0">
                <a:ea typeface="宋体" panose="02010600030101010101" pitchFamily="2" charset="-122"/>
                <a:sym typeface="+mn-ea"/>
              </a:rPr>
              <a:t>tr4w.analyze(text=text, lower=True, window=2)</a:t>
            </a:r>
            <a:endParaRPr lang="zh-CN" altLang="en-US" sz="20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2000" dirty="0">
                <a:ea typeface="宋体" panose="02010600030101010101" pitchFamily="2" charset="-122"/>
                <a:sym typeface="+mn-ea"/>
              </a:rPr>
              <a:t>print('关键词：')</a:t>
            </a:r>
            <a:endParaRPr lang="zh-CN" altLang="en-US" sz="20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2000" dirty="0">
                <a:ea typeface="宋体" panose="02010600030101010101" pitchFamily="2" charset="-122"/>
                <a:sym typeface="+mn-ea"/>
              </a:rPr>
              <a:t>for item in tr4w.get_keywords(20, word_min_len=1):</a:t>
            </a:r>
            <a:endParaRPr lang="zh-CN" altLang="en-US" sz="20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2000" dirty="0">
                <a:ea typeface="宋体" panose="02010600030101010101" pitchFamily="2" charset="-122"/>
                <a:sym typeface="+mn-ea"/>
              </a:rPr>
              <a:t>    print(item.word, item.weight)</a:t>
            </a:r>
            <a:endParaRPr lang="zh-CN" altLang="en-US" sz="2000" dirty="0">
              <a:ea typeface="宋体" panose="02010600030101010101" pitchFamily="2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8205470" y="1732915"/>
            <a:ext cx="2177415" cy="393192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>
                <a:ea typeface="宋体" panose="02010600030101010101" pitchFamily="2" charset="-122"/>
                <a:sym typeface="+mn-ea"/>
              </a:rPr>
              <a:t>TextRank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算法</a:t>
            </a:r>
            <a:endParaRPr lang="zh-CN" altLang="en-US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798830" y="1671320"/>
            <a:ext cx="10493375" cy="42062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# 输出重要的句子</a:t>
            </a:r>
            <a:endParaRPr lang="zh-CN" altLang="en-US" sz="18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tr4s = TextRank4Sentence()</a:t>
            </a:r>
            <a:endParaRPr lang="zh-CN" altLang="en-US" sz="18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tr4s.analyze(text=text, lower=True, source = 'all_filters')</a:t>
            </a:r>
            <a:endParaRPr lang="zh-CN" altLang="en-US" sz="18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print('摘要：')</a:t>
            </a:r>
            <a:endParaRPr lang="zh-CN" altLang="en-US" sz="18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# 重要性较高的三个句子</a:t>
            </a:r>
            <a:endParaRPr lang="zh-CN" altLang="en-US" sz="18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for item in tr4s.get_key_sentences(num=3):</a:t>
            </a:r>
            <a:endParaRPr lang="zh-CN" altLang="en-US" sz="18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    # index是语句在文本中位置，weight表示权重</a:t>
            </a:r>
            <a:endParaRPr lang="zh-CN" altLang="en-US" sz="18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    print(item.index, item.weight, item.sentence)</a:t>
            </a:r>
            <a:endParaRPr lang="zh-CN" altLang="en-US" sz="1800" dirty="0">
              <a:ea typeface="宋体" panose="02010600030101010101" pitchFamily="2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69100" y="2540000"/>
            <a:ext cx="4686300" cy="16002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>
                <a:ea typeface="宋体" panose="02010600030101010101" pitchFamily="2" charset="-122"/>
                <a:sym typeface="+mn-ea"/>
              </a:rPr>
              <a:t>TextRank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算法</a:t>
            </a:r>
            <a:endParaRPr lang="zh-CN" altLang="en-US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798830" y="1671320"/>
            <a:ext cx="10493375" cy="42062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zh-CN" sz="2400" dirty="0">
                <a:ea typeface="宋体" panose="02010600030101010101" pitchFamily="2" charset="-122"/>
                <a:sym typeface="+mn-ea"/>
              </a:rPr>
              <a:t>TextRank</a:t>
            </a:r>
            <a:r>
              <a:rPr lang="zh-CN" altLang="en-US" sz="2400" dirty="0">
                <a:ea typeface="宋体" panose="02010600030101010101" pitchFamily="2" charset="-122"/>
                <a:sym typeface="+mn-ea"/>
              </a:rPr>
              <a:t>生成摘要的原理：</a:t>
            </a:r>
            <a:endParaRPr lang="zh-CN" altLang="en-US" sz="24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sz="2400" dirty="0">
                <a:ea typeface="宋体" panose="02010600030101010101" pitchFamily="2" charset="-122"/>
                <a:sym typeface="+mn-ea"/>
              </a:rPr>
              <a:t>每个句子</a:t>
            </a:r>
            <a:r>
              <a:rPr lang="zh-CN" sz="2400" dirty="0">
                <a:ea typeface="宋体" panose="02010600030101010101" pitchFamily="2" charset="-122"/>
                <a:sym typeface="+mn-ea"/>
              </a:rPr>
              <a:t>作为图中的</a:t>
            </a:r>
            <a:r>
              <a:rPr sz="2400" dirty="0">
                <a:ea typeface="宋体" panose="02010600030101010101" pitchFamily="2" charset="-122"/>
                <a:sym typeface="+mn-ea"/>
              </a:rPr>
              <a:t>节点</a:t>
            </a:r>
            <a:endParaRPr sz="24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sz="2400" dirty="0">
                <a:ea typeface="宋体" panose="02010600030101010101" pitchFamily="2" charset="-122"/>
                <a:sym typeface="+mn-ea"/>
              </a:rPr>
              <a:t>如果两个句子相似，</a:t>
            </a:r>
            <a:r>
              <a:rPr lang="zh-CN" sz="2400" dirty="0">
                <a:ea typeface="宋体" panose="02010600030101010101" pitchFamily="2" charset="-122"/>
                <a:sym typeface="+mn-ea"/>
              </a:rPr>
              <a:t>则节点之间存在</a:t>
            </a:r>
            <a:r>
              <a:rPr sz="2400" dirty="0">
                <a:ea typeface="宋体" panose="02010600030101010101" pitchFamily="2" charset="-122"/>
                <a:sym typeface="+mn-ea"/>
              </a:rPr>
              <a:t>一条无向有权边</a:t>
            </a:r>
            <a:endParaRPr sz="24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sz="2400" dirty="0">
                <a:ea typeface="宋体" panose="02010600030101010101" pitchFamily="2" charset="-122"/>
                <a:sym typeface="+mn-ea"/>
              </a:rPr>
              <a:t>相似度</a:t>
            </a:r>
            <a:r>
              <a:rPr lang="en-US" sz="2400" dirty="0">
                <a:ea typeface="宋体" panose="02010600030101010101" pitchFamily="2" charset="-122"/>
                <a:sym typeface="+mn-ea"/>
              </a:rPr>
              <a:t>=</a:t>
            </a:r>
            <a:r>
              <a:rPr sz="2400" dirty="0">
                <a:ea typeface="宋体" panose="02010600030101010101" pitchFamily="2" charset="-122"/>
                <a:sym typeface="+mn-ea"/>
              </a:rPr>
              <a:t>同时出现在两个句子中的单词的个数</a:t>
            </a:r>
            <a:r>
              <a:rPr lang="en-US" altLang="zh-CN" sz="2400" dirty="0">
                <a:ea typeface="宋体" panose="02010600030101010101" pitchFamily="2" charset="-122"/>
                <a:sym typeface="+mn-ea"/>
              </a:rPr>
              <a:t>/</a:t>
            </a:r>
            <a:r>
              <a:rPr sz="2400" dirty="0">
                <a:ea typeface="宋体" panose="02010600030101010101" pitchFamily="2" charset="-122"/>
                <a:sym typeface="+mn-ea"/>
              </a:rPr>
              <a:t>句子中单词个数求对数之和</a:t>
            </a:r>
            <a:endParaRPr lang="en-US" sz="24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sz="2400" dirty="0">
                <a:ea typeface="宋体" panose="02010600030101010101" pitchFamily="2" charset="-122"/>
                <a:sym typeface="+mn-ea"/>
              </a:rPr>
              <a:t>（</a:t>
            </a:r>
            <a:r>
              <a:rPr sz="2400" dirty="0">
                <a:ea typeface="宋体" panose="02010600030101010101" pitchFamily="2" charset="-122"/>
                <a:sym typeface="+mn-ea"/>
              </a:rPr>
              <a:t>分母使用对数可以</a:t>
            </a:r>
            <a:r>
              <a:rPr lang="zh-CN" sz="2400" dirty="0">
                <a:ea typeface="宋体" panose="02010600030101010101" pitchFamily="2" charset="-122"/>
                <a:sym typeface="+mn-ea"/>
              </a:rPr>
              <a:t>降低</a:t>
            </a:r>
            <a:r>
              <a:rPr sz="2400" dirty="0">
                <a:ea typeface="宋体" panose="02010600030101010101" pitchFamily="2" charset="-122"/>
                <a:sym typeface="+mn-ea"/>
              </a:rPr>
              <a:t>长句在相似度计算上的优势</a:t>
            </a:r>
            <a:r>
              <a:rPr lang="zh-CN" sz="2400" dirty="0">
                <a:ea typeface="宋体" panose="02010600030101010101" pitchFamily="2" charset="-122"/>
                <a:sym typeface="+mn-ea"/>
              </a:rPr>
              <a:t>）</a:t>
            </a:r>
            <a:endParaRPr sz="2400" dirty="0">
              <a:ea typeface="宋体" panose="02010600030101010101" pitchFamily="2" charset="-122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>
                <a:ea typeface="宋体" panose="02010600030101010101" pitchFamily="2" charset="-122"/>
                <a:sym typeface="+mn-ea"/>
              </a:rPr>
              <a:t>EdgeRank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算法</a:t>
            </a:r>
            <a:endParaRPr lang="zh-CN" altLang="en-US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798830" y="1671320"/>
            <a:ext cx="9831705" cy="42062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en-US" altLang="zh-CN" sz="2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2017</a:t>
            </a:r>
            <a:r>
              <a:rPr lang="zh-CN" altLang="zh-CN" sz="2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年底，微博采用了类似</a:t>
            </a:r>
            <a:r>
              <a:rPr lang="en-US" altLang="zh-CN" sz="2400" kern="100" dirty="0" err="1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FaceBook</a:t>
            </a:r>
            <a:r>
              <a:rPr lang="zh-CN" altLang="zh-CN" sz="2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的</a:t>
            </a:r>
            <a:r>
              <a:rPr lang="en-US" altLang="zh-CN" sz="2400" kern="100" dirty="0" err="1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EdgeRank</a:t>
            </a:r>
            <a:r>
              <a:rPr lang="zh-CN" altLang="zh-CN" sz="2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算法。</a:t>
            </a:r>
            <a:endParaRPr lang="zh-CN" altLang="zh-CN" sz="24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zh-CN" altLang="zh-CN" sz="2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权重高低按：</a:t>
            </a:r>
            <a:endParaRPr lang="zh-CN" altLang="zh-CN" sz="24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zh-CN" sz="2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粉丝亲密度</a:t>
            </a:r>
            <a:endParaRPr lang="zh-CN" altLang="zh-CN" sz="24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zh-CN" sz="2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内容质量</a:t>
            </a:r>
            <a:endParaRPr lang="zh-CN" altLang="zh-CN" sz="24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zh-CN" sz="2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原创程度等来区分</a:t>
            </a:r>
            <a:endParaRPr lang="zh-CN" altLang="zh-CN" sz="24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zh-CN" altLang="zh-CN" sz="2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结果：微博算法调整，</a:t>
            </a:r>
            <a:r>
              <a:rPr lang="en-US" altLang="zh-CN" sz="2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100</a:t>
            </a:r>
            <a:r>
              <a:rPr lang="zh-CN" altLang="zh-CN" sz="2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万真实粉丝的账号，阅读量不到</a:t>
            </a:r>
            <a:r>
              <a:rPr lang="en-US" altLang="zh-CN" sz="2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10</a:t>
            </a:r>
            <a:r>
              <a:rPr lang="zh-CN" altLang="zh-CN" sz="2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万</a:t>
            </a:r>
            <a:endParaRPr lang="zh-CN" altLang="zh-CN" sz="24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zh-CN" altLang="en-US" sz="2400" dirty="0">
              <a:ea typeface="宋体" panose="02010600030101010101" pitchFamily="2" charset="-122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>
                <a:ea typeface="宋体" panose="02010600030101010101" pitchFamily="2" charset="-122"/>
                <a:sym typeface="+mn-ea"/>
              </a:rPr>
              <a:t>PersonalRank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算法</a:t>
            </a:r>
            <a:endParaRPr lang="zh-CN" altLang="en-US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798830" y="1671320"/>
            <a:ext cx="4359910" cy="42062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zh-CN" altLang="zh-CN" sz="2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基于图的推荐算法</a:t>
            </a:r>
            <a:endParaRPr lang="zh-CN" altLang="zh-CN" sz="24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sz="2400" kern="10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将用户行为转化为图模型</a:t>
            </a:r>
            <a:endParaRPr lang="zh-CN" sz="2400" kern="10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en-US" sz="2400" kern="10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哪些不与用户</a:t>
            </a:r>
            <a:r>
              <a:rPr lang="en-US" altLang="zh-CN" sz="2400" kern="10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u</a:t>
            </a:r>
            <a:r>
              <a:rPr lang="zh-CN" altLang="zh-CN" sz="2400" kern="10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相连的</a:t>
            </a:r>
            <a:r>
              <a:rPr lang="en-US" altLang="zh-CN" sz="2400" kern="10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item</a:t>
            </a:r>
            <a:r>
              <a:rPr lang="zh-CN" altLang="en-US" sz="2400" kern="10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节点，对用户</a:t>
            </a:r>
            <a:r>
              <a:rPr lang="en-US" altLang="zh-CN" sz="2400" kern="10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u</a:t>
            </a:r>
            <a:r>
              <a:rPr lang="zh-CN" altLang="zh-CN" sz="2400" kern="10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的影响力大？</a:t>
            </a:r>
            <a:endParaRPr lang="zh-CN" altLang="zh-CN" sz="2400" kern="10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58343" y="2094993"/>
            <a:ext cx="6772431" cy="2881313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>
                <a:sym typeface="+mn-ea"/>
              </a:rPr>
              <a:t>&gt;&gt;   </a:t>
            </a:r>
            <a:r>
              <a:rPr lang="zh-CN" altLang="en-US" dirty="0">
                <a:sym typeface="+mn-ea"/>
              </a:rPr>
              <a:t>今天的学习目标</a:t>
            </a:r>
            <a:endParaRPr dirty="0"/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915670" y="1936115"/>
            <a:ext cx="10735945" cy="351472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 lnSpcReduction="10000"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zh-CN" sz="3800" dirty="0"/>
              <a:t>TIPS</a:t>
            </a:r>
            <a:r>
              <a:rPr lang="zh-CN" altLang="en-US" sz="3800" dirty="0">
                <a:ea typeface="宋体" panose="02010600030101010101" pitchFamily="2" charset="-122"/>
              </a:rPr>
              <a:t>：</a:t>
            </a:r>
            <a:r>
              <a:rPr lang="en-US" altLang="zh-CN" sz="3800" dirty="0">
                <a:ea typeface="宋体" panose="02010600030101010101" pitchFamily="2" charset="-122"/>
              </a:rPr>
              <a:t>Coding</a:t>
            </a:r>
            <a:r>
              <a:rPr lang="zh-CN" altLang="en-US" sz="3800" dirty="0">
                <a:ea typeface="宋体" panose="02010600030101010101" pitchFamily="2" charset="-122"/>
              </a:rPr>
              <a:t>是个反复</a:t>
            </a:r>
            <a:r>
              <a:rPr lang="en-US" altLang="zh-CN" sz="3800" dirty="0">
                <a:ea typeface="宋体" panose="02010600030101010101" pitchFamily="2" charset="-122"/>
              </a:rPr>
              <a:t>Practice</a:t>
            </a:r>
            <a:r>
              <a:rPr lang="zh-CN" altLang="zh-CN" sz="3800" dirty="0">
                <a:ea typeface="宋体" panose="02010600030101010101" pitchFamily="2" charset="-122"/>
              </a:rPr>
              <a:t>的过程</a:t>
            </a:r>
            <a:endParaRPr lang="zh-CN" altLang="en-US" sz="3800" dirty="0"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zh-CN" sz="3800" dirty="0">
                <a:ea typeface="宋体" panose="02010600030101010101" pitchFamily="2" charset="-122"/>
              </a:rPr>
              <a:t>同一个</a:t>
            </a:r>
            <a:r>
              <a:rPr lang="en-US" altLang="zh-CN" sz="3800" dirty="0">
                <a:ea typeface="宋体" panose="02010600030101010101" pitchFamily="2" charset="-122"/>
              </a:rPr>
              <a:t>Problem</a:t>
            </a:r>
            <a:r>
              <a:rPr lang="zh-CN" altLang="zh-CN" sz="3800" dirty="0">
                <a:ea typeface="宋体" panose="02010600030101010101" pitchFamily="2" charset="-122"/>
              </a:rPr>
              <a:t>，可以多</a:t>
            </a:r>
            <a:r>
              <a:rPr lang="en-US" altLang="zh-CN" sz="3800" dirty="0">
                <a:ea typeface="宋体" panose="02010600030101010101" pitchFamily="2" charset="-122"/>
              </a:rPr>
              <a:t>Coding</a:t>
            </a:r>
            <a:r>
              <a:rPr lang="zh-CN" altLang="zh-CN" sz="3800" dirty="0">
                <a:ea typeface="宋体" panose="02010600030101010101" pitchFamily="2" charset="-122"/>
              </a:rPr>
              <a:t>几遍</a:t>
            </a:r>
            <a:endParaRPr lang="zh-CN" altLang="zh-CN" sz="3800" dirty="0"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3800" dirty="0">
                <a:ea typeface="宋体" panose="02010600030101010101" pitchFamily="2" charset="-122"/>
              </a:rPr>
              <a:t>同一类</a:t>
            </a:r>
            <a:r>
              <a:rPr lang="en-US" altLang="zh-CN" sz="3800" dirty="0">
                <a:ea typeface="宋体" panose="02010600030101010101" pitchFamily="2" charset="-122"/>
              </a:rPr>
              <a:t>Problem</a:t>
            </a:r>
            <a:r>
              <a:rPr lang="zh-CN" altLang="zh-CN" sz="3800" dirty="0">
                <a:ea typeface="宋体" panose="02010600030101010101" pitchFamily="2" charset="-122"/>
              </a:rPr>
              <a:t>，多做练习</a:t>
            </a:r>
            <a:endParaRPr lang="zh-CN" altLang="en-US" sz="3800" dirty="0"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endParaRPr lang="zh-CN" altLang="zh-CN" sz="3800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>
                <a:ea typeface="宋体" panose="02010600030101010101" pitchFamily="2" charset="-122"/>
                <a:sym typeface="+mn-ea"/>
              </a:rPr>
              <a:t>PersonalRank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算法</a:t>
            </a:r>
            <a:endParaRPr lang="zh-CN" altLang="en-US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798830" y="1671320"/>
            <a:ext cx="5299710" cy="42062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zh-CN" altLang="zh-CN" sz="2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基于图的推荐算法</a:t>
            </a:r>
            <a:endParaRPr lang="zh-CN" altLang="zh-CN" sz="24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sz="2400" kern="10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从用户u对应的节点开始游走</a:t>
            </a:r>
            <a:endParaRPr lang="zh-CN" sz="2400" kern="10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400" kern="10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PageRank</a:t>
            </a:r>
            <a:r>
              <a:rPr lang="zh-CN" altLang="zh-CN" sz="2400" kern="10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随机模型改成以</a:t>
            </a:r>
            <a:r>
              <a:rPr lang="en-US" altLang="zh-CN" sz="2400" kern="10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(1-d)</a:t>
            </a:r>
            <a:r>
              <a:rPr lang="zh-CN" altLang="zh-CN" sz="2400" kern="10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的概率固定从</a:t>
            </a:r>
            <a:r>
              <a:rPr lang="en-US" altLang="zh-CN" sz="2400" kern="10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u</a:t>
            </a:r>
            <a:r>
              <a:rPr lang="zh-CN" altLang="zh-CN" sz="2400" kern="10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重新开始</a:t>
            </a:r>
            <a:endParaRPr lang="zh-CN" altLang="zh-CN" sz="2400" kern="10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400" kern="10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d</a:t>
            </a:r>
            <a:r>
              <a:rPr lang="zh-CN" altLang="en-US" sz="2400" kern="10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的概率继续游走</a:t>
            </a:r>
            <a:endParaRPr lang="zh-CN" altLang="en-US" sz="2400" kern="10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en-US" sz="2400" kern="10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当收敛的时候，计算</a:t>
            </a:r>
            <a:r>
              <a:rPr lang="en-US" altLang="zh-CN" sz="2400" kern="10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item</a:t>
            </a:r>
            <a:r>
              <a:rPr lang="zh-CN" altLang="zh-CN" sz="2400" kern="10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节点影响力排名，即为用户</a:t>
            </a:r>
            <a:r>
              <a:rPr lang="en-US" altLang="zh-CN" sz="2400" kern="10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u</a:t>
            </a:r>
            <a:r>
              <a:rPr lang="zh-CN" altLang="en-US" sz="2400" kern="10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感兴趣的</a:t>
            </a:r>
            <a:r>
              <a:rPr lang="en-US" altLang="zh-CN" sz="2400" kern="10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item</a:t>
            </a:r>
            <a:endParaRPr lang="en-US" altLang="zh-CN" sz="2400" kern="10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</p:txBody>
      </p:sp>
      <p:graphicFrame>
        <p:nvGraphicFramePr>
          <p:cNvPr id="2" name="对象 -2147482616"/>
          <p:cNvGraphicFramePr>
            <a:graphicFrameLocks noChangeAspect="1"/>
          </p:cNvGraphicFramePr>
          <p:nvPr/>
        </p:nvGraphicFramePr>
        <p:xfrm>
          <a:off x="6098223" y="1934210"/>
          <a:ext cx="4430395" cy="1009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1" imgW="2145665" imgH="482600" progId="Equation.KSEE3">
                  <p:embed/>
                </p:oleObj>
              </mc:Choice>
              <mc:Fallback>
                <p:oleObj name="" r:id="rId1" imgW="2145665" imgH="4826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6098223" y="1934210"/>
                        <a:ext cx="4430395" cy="10096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-2147482616"/>
          <p:cNvGraphicFramePr>
            <a:graphicFrameLocks noChangeAspect="1"/>
          </p:cNvGraphicFramePr>
          <p:nvPr/>
        </p:nvGraphicFramePr>
        <p:xfrm>
          <a:off x="6050916" y="3416300"/>
          <a:ext cx="4773930" cy="20205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" r:id="rId3" imgW="2311400" imgH="965200" progId="Equation.KSEE3">
                  <p:embed/>
                </p:oleObj>
              </mc:Choice>
              <mc:Fallback>
                <p:oleObj name="" r:id="rId3" imgW="2311400" imgH="9652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050916" y="3416300"/>
                        <a:ext cx="4773930" cy="202057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5"/>
    </p:custDataLst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 dirty="0">
                <a:ea typeface="宋体" panose="02010600030101010101" pitchFamily="2" charset="-122"/>
                <a:sym typeface="+mn-ea"/>
              </a:rPr>
              <a:t>小节</a:t>
            </a:r>
            <a:r>
              <a:rPr lang="en-US" altLang="zh-CN" dirty="0">
                <a:ea typeface="宋体" panose="02010600030101010101" pitchFamily="2" charset="-122"/>
                <a:sym typeface="+mn-ea"/>
              </a:rPr>
              <a:t>Summ</a:t>
            </a:r>
            <a:r>
              <a:rPr lang="en-US" altLang="zh-CN" dirty="0">
                <a:ea typeface="宋体" panose="02010600030101010101" pitchFamily="2" charset="-122"/>
                <a:sym typeface="+mn-ea"/>
              </a:rPr>
              <a:t>a</a:t>
            </a:r>
            <a:r>
              <a:rPr lang="en-US" altLang="zh-CN" dirty="0">
                <a:ea typeface="宋体" panose="02010600030101010101" pitchFamily="2" charset="-122"/>
                <a:sym typeface="+mn-ea"/>
              </a:rPr>
              <a:t>ry</a:t>
            </a:r>
            <a:endParaRPr lang="en-US" altLang="zh-CN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798830" y="1671320"/>
            <a:ext cx="9831705" cy="42062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zh-CN" altLang="zh-CN" sz="2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经典的模型往往很简单，但影响力巨大</a:t>
            </a:r>
            <a:endParaRPr lang="zh-CN" altLang="zh-CN" sz="24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zh-CN" sz="2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可以衍生出很多相关</a:t>
            </a:r>
            <a:r>
              <a:rPr lang="en-US" altLang="zh-CN" sz="2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/</a:t>
            </a:r>
            <a:r>
              <a:rPr lang="zh-CN" altLang="en-US" sz="2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改进</a:t>
            </a:r>
            <a:r>
              <a:rPr lang="zh-CN" altLang="zh-CN" sz="2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模型</a:t>
            </a:r>
            <a:endParaRPr lang="en-US" altLang="zh-CN" sz="24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2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PageRank</a:t>
            </a:r>
            <a:r>
              <a:rPr lang="zh-CN" altLang="en-US" sz="2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提出了一个经典的基于</a:t>
            </a:r>
            <a:r>
              <a:rPr lang="zh-CN" altLang="en-US" sz="2400" b="1" kern="100" dirty="0">
                <a:solidFill>
                  <a:srgbClr val="FF0000"/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图论</a:t>
            </a:r>
            <a:r>
              <a:rPr lang="zh-CN" altLang="en-US" sz="2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的</a:t>
            </a:r>
            <a:r>
              <a:rPr lang="zh-CN" altLang="en-US" sz="2400" b="1" kern="100" dirty="0">
                <a:solidFill>
                  <a:srgbClr val="FF0000"/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影响力</a:t>
            </a:r>
            <a:r>
              <a:rPr lang="zh-CN" altLang="en-US" sz="2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模型</a:t>
            </a:r>
            <a:endParaRPr lang="zh-CN" altLang="zh-CN" sz="24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2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Apriori</a:t>
            </a:r>
            <a:r>
              <a:rPr lang="zh-CN" altLang="zh-CN" sz="2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提出了</a:t>
            </a:r>
            <a:r>
              <a:rPr lang="en-US" altLang="zh-CN" sz="2400" b="1" kern="100" dirty="0">
                <a:solidFill>
                  <a:srgbClr val="FF0000"/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Transaction</a:t>
            </a:r>
            <a:r>
              <a:rPr lang="zh-CN" altLang="zh-CN" sz="2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中的</a:t>
            </a:r>
            <a:r>
              <a:rPr lang="zh-CN" altLang="zh-CN" sz="2400" b="1" kern="100" dirty="0">
                <a:solidFill>
                  <a:srgbClr val="FF0000"/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频繁项集</a:t>
            </a:r>
            <a:r>
              <a:rPr lang="zh-CN" altLang="zh-CN" sz="2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，</a:t>
            </a:r>
            <a:r>
              <a:rPr lang="zh-CN" altLang="zh-CN" sz="2400" b="1" kern="100" dirty="0">
                <a:solidFill>
                  <a:srgbClr val="FF0000"/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关联规则</a:t>
            </a:r>
            <a:r>
              <a:rPr lang="zh-CN" altLang="zh-CN" sz="2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发现模型</a:t>
            </a:r>
            <a:endParaRPr lang="zh-CN" altLang="zh-CN" sz="24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zh-CN" altLang="zh-CN" sz="2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如何将工程转化为模型</a:t>
            </a:r>
            <a:endParaRPr lang="zh-CN" altLang="zh-CN" sz="24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关联性：能否转化为图论，能否看成</a:t>
            </a:r>
            <a:r>
              <a:rPr lang="en-US" altLang="zh-CN" sz="2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Transaction</a:t>
            </a:r>
            <a:endParaRPr lang="en-US" altLang="zh-CN" sz="24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需求点：影响力排序，频繁项集，关联规则</a:t>
            </a:r>
            <a:endParaRPr lang="zh-CN" altLang="zh-CN" sz="24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zh-CN" altLang="en-US" sz="2400" dirty="0">
              <a:ea typeface="宋体" panose="02010600030101010101" pitchFamily="2" charset="-122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Rectangle 6"/>
          <p:cNvSpPr/>
          <p:nvPr/>
        </p:nvSpPr>
        <p:spPr>
          <a:xfrm>
            <a:off x="321564" y="320039"/>
            <a:ext cx="11548872" cy="6217922"/>
          </a:xfrm>
          <a:prstGeom prst="rect">
            <a:avLst/>
          </a:prstGeom>
          <a:solidFill>
            <a:srgbClr val="000000">
              <a:alpha val="12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50" name="Title 1"/>
          <p:cNvSpPr txBox="1">
            <a:spLocks noGrp="1"/>
          </p:cNvSpPr>
          <p:nvPr>
            <p:ph type="ctrTitle"/>
          </p:nvPr>
        </p:nvSpPr>
        <p:spPr>
          <a:xfrm>
            <a:off x="4380588" y="965198"/>
            <a:ext cx="6766077" cy="4927603"/>
          </a:xfrm>
          <a:prstGeom prst="rect">
            <a:avLst/>
          </a:prstGeom>
        </p:spPr>
        <p:txBody>
          <a:bodyPr anchor="ctr"/>
          <a:lstStyle/>
          <a:p>
            <a:pPr algn="l">
              <a:defRPr sz="5400">
                <a:solidFill>
                  <a:srgbClr val="C00000"/>
                </a:solidFill>
              </a:defRPr>
            </a:pPr>
            <a:r>
              <a:rPr dirty="0"/>
              <a:t>2/</a:t>
            </a:r>
            <a:r>
              <a:rPr lang="en-US" altLang="zh-CN" dirty="0"/>
              <a:t>2</a:t>
            </a:r>
            <a:r>
              <a:rPr lang="zh-CN" altLang="en-US" dirty="0"/>
              <a:t>  图论、</a:t>
            </a:r>
            <a:r>
              <a:rPr lang="en-US" altLang="zh-CN" dirty="0"/>
              <a:t>Coding</a:t>
            </a:r>
            <a:r>
              <a:rPr lang="zh-CN" altLang="en-US" sz="5400" dirty="0">
                <a:ea typeface="宋体" panose="02010600030101010101" pitchFamily="2" charset="-122"/>
              </a:rPr>
              <a:t>相关</a:t>
            </a:r>
            <a:endParaRPr dirty="0"/>
          </a:p>
        </p:txBody>
      </p:sp>
      <p:sp>
        <p:nvSpPr>
          <p:cNvPr id="151" name="Straight Connector 8"/>
          <p:cNvSpPr/>
          <p:nvPr/>
        </p:nvSpPr>
        <p:spPr>
          <a:xfrm flipH="1">
            <a:off x="4055891" y="2057399"/>
            <a:ext cx="1" cy="2743201"/>
          </a:xfrm>
          <a:prstGeom prst="line">
            <a:avLst/>
          </a:prstGeom>
          <a:ln w="19050">
            <a:solidFill>
              <a:srgbClr val="262626"/>
            </a:solidFill>
            <a:miter/>
          </a:ln>
        </p:spPr>
        <p:txBody>
          <a:bodyPr lIns="45719" rIns="45719"/>
          <a:lstStyle/>
          <a:p/>
        </p:txBody>
      </p:sp>
    </p:spTree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 dirty="0">
                <a:ea typeface="宋体" panose="02010600030101010101" pitchFamily="2" charset="-122"/>
                <a:sym typeface="+mn-ea"/>
              </a:rPr>
              <a:t>图论工具的作用</a:t>
            </a:r>
            <a:endParaRPr lang="en-US" altLang="zh-CN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798830" y="1671320"/>
            <a:ext cx="9831705" cy="42062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zh-CN" altLang="zh-CN" sz="2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如果我们把图看成工具的话，它可以满足我们很多需求</a:t>
            </a:r>
            <a:endParaRPr lang="zh-CN" altLang="zh-CN" sz="24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zh-CN" sz="2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节点影响力：</a:t>
            </a:r>
            <a:r>
              <a:rPr lang="en-US" altLang="zh-CN" sz="2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PageRank</a:t>
            </a:r>
            <a:endParaRPr lang="en-US" altLang="zh-CN" sz="24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zh-CN" sz="2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社区发现：</a:t>
            </a:r>
            <a:r>
              <a:rPr lang="en-US" altLang="zh-CN" sz="2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LPA</a:t>
            </a:r>
            <a:endParaRPr lang="zh-CN" altLang="zh-CN" sz="24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zh-CN" sz="2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最短路径：Dijkstra，Floyd</a:t>
            </a:r>
            <a:endParaRPr lang="zh-CN" altLang="zh-CN" sz="24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zh-CN" altLang="zh-CN" sz="2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节点可以是任何事物：</a:t>
            </a:r>
            <a:r>
              <a:rPr lang="en-US" altLang="zh-CN" sz="2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words, sentences, </a:t>
            </a:r>
            <a:r>
              <a:rPr lang="zh-CN" altLang="zh-CN" sz="2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images, </a:t>
            </a:r>
            <a:r>
              <a:rPr lang="en-US" altLang="zh-CN" sz="2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users</a:t>
            </a:r>
            <a:endParaRPr lang="en-US" altLang="zh-CN" sz="24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</p:txBody>
      </p:sp>
    </p:spTree>
    <p:custDataLst>
      <p:tags r:id="rId1"/>
    </p:custDataLst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 dirty="0">
                <a:ea typeface="宋体" panose="02010600030101010101" pitchFamily="2" charset="-122"/>
                <a:sym typeface="+mn-ea"/>
              </a:rPr>
              <a:t>社区发现</a:t>
            </a:r>
            <a:endParaRPr lang="en-US" altLang="zh-CN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798830" y="1671320"/>
            <a:ext cx="7130415" cy="42062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zh-CN" sz="22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什么是社区发现</a:t>
            </a:r>
            <a:endParaRPr altLang="zh-CN" sz="22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altLang="zh-CN" sz="22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现实中存在着各种网络</a:t>
            </a:r>
            <a:r>
              <a:rPr lang="zh-CN" sz="22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：</a:t>
            </a:r>
            <a:r>
              <a:rPr altLang="zh-CN" sz="22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社交网络，交通</a:t>
            </a:r>
            <a:r>
              <a:rPr lang="zh-CN" sz="22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网络</a:t>
            </a:r>
            <a:r>
              <a:rPr altLang="zh-CN" sz="22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，交易网络</a:t>
            </a:r>
            <a:r>
              <a:rPr lang="zh-CN" sz="22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，食物链</a:t>
            </a:r>
            <a:r>
              <a:rPr altLang="zh-CN" sz="22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。将这些行为</a:t>
            </a:r>
            <a:r>
              <a:rPr lang="zh-CN" sz="22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转化为图的网络形式</a:t>
            </a:r>
            <a:endParaRPr altLang="zh-CN" sz="22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2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社区发现是一种聚类算法</a:t>
            </a:r>
            <a:endParaRPr lang="zh-CN" altLang="en-US" sz="22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2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作用：精准定位群体，方便进行商品推荐，好友推荐，广告投放</a:t>
            </a:r>
            <a:endParaRPr lang="zh-CN" altLang="en-US" sz="22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51825" y="1938655"/>
            <a:ext cx="3381375" cy="298132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 dirty="0">
                <a:ea typeface="宋体" panose="02010600030101010101" pitchFamily="2" charset="-122"/>
                <a:sym typeface="+mn-ea"/>
              </a:rPr>
              <a:t>社区发现</a:t>
            </a:r>
            <a:endParaRPr lang="en-US" altLang="zh-CN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798830" y="1671320"/>
            <a:ext cx="7646035" cy="42062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zh-CN" altLang="zh-CN" sz="20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机器学习的三种形式：</a:t>
            </a:r>
            <a:endParaRPr lang="zh-CN" altLang="zh-CN" sz="20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sz="20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监督学习：利用已经标注好的数据样本，训练模型</a:t>
            </a:r>
            <a:endParaRPr sz="20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sz="20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无</a:t>
            </a:r>
            <a:r>
              <a:rPr sz="20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监督学习：数据都没有标注，利用没有标注的样本进行类别划分，</a:t>
            </a:r>
            <a:r>
              <a:rPr lang="zh-CN" sz="20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也</a:t>
            </a:r>
            <a:r>
              <a:rPr sz="20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称为聚类。</a:t>
            </a:r>
            <a:endParaRPr sz="20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sz="20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半监督学习：</a:t>
            </a:r>
            <a:r>
              <a:rPr lang="zh-CN" sz="20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介于</a:t>
            </a:r>
            <a:r>
              <a:rPr sz="20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监督学习和无监督学习</a:t>
            </a:r>
            <a:r>
              <a:rPr lang="zh-CN" sz="20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之间。</a:t>
            </a:r>
            <a:r>
              <a:rPr sz="20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同时使用标记数据和未标记数据的机器学习方法。</a:t>
            </a:r>
            <a:r>
              <a:rPr lang="zh-CN" sz="20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原理是：</a:t>
            </a:r>
            <a:r>
              <a:rPr sz="20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基于数据分布上的模型假设，利用少量的已标注数据进行指导并预测未标记数据的标记，并合并到标记数据集中。</a:t>
            </a:r>
            <a:r>
              <a:rPr lang="en-US" sz="20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LPA</a:t>
            </a:r>
            <a:r>
              <a:rPr sz="20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标签传播算法</a:t>
            </a:r>
            <a:r>
              <a:rPr lang="zh-CN" sz="20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属于半监督学习。</a:t>
            </a:r>
            <a:endParaRPr sz="20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561705" y="1879600"/>
            <a:ext cx="3381375" cy="298132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 dirty="0">
                <a:ea typeface="宋体" panose="02010600030101010101" pitchFamily="2" charset="-122"/>
                <a:sym typeface="+mn-ea"/>
              </a:rPr>
              <a:t>社区发现</a:t>
            </a:r>
            <a:endParaRPr lang="en-US" altLang="zh-CN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798830" y="1671320"/>
            <a:ext cx="5737860" cy="42062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zh-CN" altLang="zh-CN" sz="2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社区的种类：</a:t>
            </a:r>
            <a:endParaRPr lang="zh-CN" altLang="zh-CN" sz="24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非重叠社区：任意两个社区的顶点之间没有交集</a:t>
            </a:r>
            <a:endParaRPr lang="zh-CN" altLang="en-US" sz="24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sz="2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重叠社区</a:t>
            </a:r>
            <a:r>
              <a:rPr altLang="zh-CN" sz="2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，</a:t>
            </a:r>
            <a:r>
              <a:rPr lang="zh-CN" sz="2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在社区内部存在</a:t>
            </a:r>
            <a:r>
              <a:rPr lang="zh-CN" sz="2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顶点之间的交集</a:t>
            </a:r>
            <a:endParaRPr altLang="zh-CN" sz="24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zh-CN" altLang="en-US" sz="24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74460" y="1333500"/>
            <a:ext cx="5648325" cy="46482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 dirty="0">
                <a:ea typeface="宋体" panose="02010600030101010101" pitchFamily="2" charset="-122"/>
                <a:sym typeface="+mn-ea"/>
              </a:rPr>
              <a:t>社区发现</a:t>
            </a:r>
            <a:endParaRPr lang="en-US" altLang="zh-CN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798830" y="1671320"/>
            <a:ext cx="9330690" cy="42062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zh-CN" altLang="zh-CN" sz="2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社区发现的常用算法</a:t>
            </a:r>
            <a:endParaRPr lang="zh-CN" altLang="zh-CN" sz="24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2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LPA</a:t>
            </a:r>
            <a:r>
              <a:rPr lang="zh-CN" altLang="en-US" sz="2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：</a:t>
            </a:r>
            <a:r>
              <a:rPr lang="zh-CN" altLang="en-US" sz="2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Label Propagation Algorithm </a:t>
            </a:r>
            <a:endParaRPr lang="zh-CN" altLang="en-US" sz="24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zh-CN" altLang="en-US" sz="2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基于标签传播的非重叠社区发现算法</a:t>
            </a:r>
            <a:endParaRPr lang="zh-CN" altLang="en-US" sz="24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sz="2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COPRA</a:t>
            </a:r>
            <a:r>
              <a:rPr lang="zh-CN" sz="2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：Community Overlap PRopagation Algorithm</a:t>
            </a:r>
            <a:endParaRPr lang="zh-CN" sz="24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zh-CN" sz="2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基于</a:t>
            </a:r>
            <a:r>
              <a:rPr lang="en-US" altLang="zh-CN" sz="2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LPA</a:t>
            </a:r>
            <a:r>
              <a:rPr lang="zh-CN" altLang="en-US" sz="2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的扩展算法，用于</a:t>
            </a:r>
            <a:r>
              <a:rPr sz="2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重叠社区发现算法</a:t>
            </a:r>
            <a:endParaRPr sz="24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zh-CN" altLang="en-US" sz="24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</p:txBody>
      </p:sp>
    </p:spTree>
    <p:custDataLst>
      <p:tags r:id="rId1"/>
    </p:custDataLst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 dirty="0">
                <a:ea typeface="宋体" panose="02010600030101010101" pitchFamily="2" charset="-122"/>
                <a:sym typeface="+mn-ea"/>
              </a:rPr>
              <a:t>社区发现</a:t>
            </a:r>
            <a:endParaRPr lang="en-US" altLang="zh-CN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798830" y="1671320"/>
            <a:ext cx="9330690" cy="42062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en-US" altLang="zh-CN" sz="22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LPA</a:t>
            </a:r>
            <a:r>
              <a:rPr lang="zh-CN" altLang="zh-CN" sz="22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算法</a:t>
            </a:r>
            <a:endParaRPr lang="zh-CN" altLang="zh-CN" sz="22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22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Step1</a:t>
            </a:r>
            <a:r>
              <a:rPr lang="zh-CN" altLang="zh-CN" sz="22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，每个节点拥有独立的标签</a:t>
            </a:r>
            <a:endParaRPr lang="zh-CN" altLang="zh-CN" sz="22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22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Step2</a:t>
            </a:r>
            <a:r>
              <a:rPr lang="zh-CN" altLang="en-US" sz="22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，标签传播，节点向邻居节点传播自己的标签</a:t>
            </a:r>
            <a:endParaRPr lang="zh-CN" altLang="en-US" sz="22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22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Step3</a:t>
            </a:r>
            <a:r>
              <a:rPr lang="zh-CN" altLang="zh-CN" sz="22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，标签更新，</a:t>
            </a:r>
            <a:r>
              <a:rPr lang="zh-CN" altLang="en-US" sz="22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每个节点的标签更新为邻居节点中出现次数最多的标签。如果存在多个选择，则随机选择一个</a:t>
            </a:r>
            <a:endParaRPr lang="zh-CN" altLang="en-US" sz="22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22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Step4</a:t>
            </a:r>
            <a:r>
              <a:rPr lang="zh-CN" altLang="zh-CN" sz="22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，如果节点更新后的标签发生了变化，则返回到</a:t>
            </a:r>
            <a:r>
              <a:rPr lang="en-US" altLang="zh-CN" sz="22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Step2</a:t>
            </a:r>
            <a:r>
              <a:rPr lang="zh-CN" altLang="en-US" sz="22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（激活状态），否则节点进入非激活状态，如果所有图中所有节点均为非激活状态，则标签更新结束</a:t>
            </a:r>
            <a:r>
              <a:rPr lang="zh-CN" altLang="zh-CN" sz="22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。此时具有相同标签的节点属于同一个社区</a:t>
            </a:r>
            <a:endParaRPr lang="zh-CN" altLang="en-US" sz="22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</p:txBody>
      </p:sp>
    </p:spTree>
    <p:custDataLst>
      <p:tags r:id="rId1"/>
    </p:custDataLst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 dirty="0">
                <a:ea typeface="宋体" panose="02010600030101010101" pitchFamily="2" charset="-122"/>
                <a:sym typeface="+mn-ea"/>
              </a:rPr>
              <a:t>社区发现</a:t>
            </a:r>
            <a:endParaRPr lang="en-US" altLang="zh-CN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798830" y="1671320"/>
            <a:ext cx="7545705" cy="42062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en-US" altLang="zh-CN" sz="22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LPA</a:t>
            </a:r>
            <a:r>
              <a:rPr lang="zh-CN" altLang="zh-CN" sz="22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算法示意</a:t>
            </a:r>
            <a:endParaRPr lang="zh-CN" altLang="zh-CN" sz="22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sz="22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使用</a:t>
            </a:r>
            <a:r>
              <a:rPr sz="22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加权和</a:t>
            </a:r>
            <a:r>
              <a:rPr lang="zh-CN" sz="22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更新</a:t>
            </a:r>
            <a:r>
              <a:rPr sz="22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节点标签</a:t>
            </a:r>
            <a:endParaRPr sz="22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zh-CN" sz="22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圆形标签权重</a:t>
            </a:r>
            <a:r>
              <a:rPr sz="22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=0.2+0.8+0.1=1.1</a:t>
            </a:r>
            <a:endParaRPr sz="22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zh-CN" sz="22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三角形标签权重</a:t>
            </a:r>
            <a:r>
              <a:rPr lang="en-US" altLang="zh-CN" sz="22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=</a:t>
            </a:r>
            <a:r>
              <a:rPr sz="22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0.4+0.6=1</a:t>
            </a:r>
            <a:r>
              <a:rPr lang="zh-CN" sz="22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，所以节点标签更新为圆形</a:t>
            </a:r>
            <a:endParaRPr lang="zh-CN" sz="22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sz="22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使用</a:t>
            </a:r>
            <a:r>
              <a:rPr sz="22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加权平均</a:t>
            </a:r>
            <a:r>
              <a:rPr lang="zh-CN" sz="22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更新</a:t>
            </a:r>
            <a:r>
              <a:rPr sz="22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节点标签</a:t>
            </a:r>
            <a:endParaRPr sz="22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zh-CN" sz="22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圆形标签权重</a:t>
            </a:r>
            <a:r>
              <a:rPr lang="en-US" altLang="zh-CN" sz="22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=</a:t>
            </a:r>
            <a:r>
              <a:rPr sz="22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(0.2+0.8+0.1)/3=0.367</a:t>
            </a:r>
            <a:endParaRPr sz="22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zh-CN" sz="22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三角形标签权重</a:t>
            </a:r>
            <a:r>
              <a:rPr lang="en-US" altLang="zh-CN" sz="22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=</a:t>
            </a:r>
            <a:r>
              <a:rPr sz="22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(0.4+0.6)/2=0.5</a:t>
            </a:r>
            <a:r>
              <a:rPr lang="zh-CN" sz="22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，节点标签更新为三角形</a:t>
            </a:r>
            <a:endParaRPr sz="22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52435" y="1890395"/>
            <a:ext cx="2825115" cy="260413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Rectangle 6"/>
          <p:cNvSpPr/>
          <p:nvPr/>
        </p:nvSpPr>
        <p:spPr>
          <a:xfrm>
            <a:off x="321564" y="320039"/>
            <a:ext cx="11548872" cy="6217922"/>
          </a:xfrm>
          <a:prstGeom prst="rect">
            <a:avLst/>
          </a:prstGeom>
          <a:solidFill>
            <a:srgbClr val="000000">
              <a:alpha val="12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34" name="Title 1"/>
          <p:cNvSpPr txBox="1">
            <a:spLocks noGrp="1"/>
          </p:cNvSpPr>
          <p:nvPr>
            <p:ph type="ctrTitle"/>
          </p:nvPr>
        </p:nvSpPr>
        <p:spPr>
          <a:xfrm>
            <a:off x="4380588" y="965198"/>
            <a:ext cx="6766077" cy="4927603"/>
          </a:xfrm>
          <a:prstGeom prst="rect">
            <a:avLst/>
          </a:prstGeom>
        </p:spPr>
        <p:txBody>
          <a:bodyPr anchor="ctr"/>
          <a:lstStyle/>
          <a:p>
            <a:pPr algn="l">
              <a:defRPr sz="5400">
                <a:solidFill>
                  <a:srgbClr val="C00000"/>
                </a:solidFill>
              </a:defRPr>
            </a:pPr>
            <a:r>
              <a:rPr sz="4800" dirty="0"/>
              <a:t>1</a:t>
            </a:r>
            <a:r>
              <a:rPr lang="en-US" altLang="zh-CN" sz="4800" dirty="0"/>
              <a:t>/2</a:t>
            </a:r>
            <a:r>
              <a:rPr lang="zh-CN" altLang="en-US" sz="4800" dirty="0"/>
              <a:t> </a:t>
            </a:r>
            <a:r>
              <a:rPr lang="en-US" altLang="zh-CN" sz="4800" dirty="0"/>
              <a:t>PageRank</a:t>
            </a:r>
            <a:r>
              <a:rPr lang="zh-CN" altLang="en-US" sz="4800" dirty="0">
                <a:ea typeface="宋体" panose="02010600030101010101" pitchFamily="2" charset="-122"/>
              </a:rPr>
              <a:t>与推荐系统</a:t>
            </a:r>
            <a:endParaRPr lang="zh-CN" altLang="en-US" sz="4800" dirty="0">
              <a:ea typeface="宋体" panose="02010600030101010101" pitchFamily="2" charset="-122"/>
            </a:endParaRPr>
          </a:p>
        </p:txBody>
      </p:sp>
      <p:sp>
        <p:nvSpPr>
          <p:cNvPr id="135" name="Straight Connector 8"/>
          <p:cNvSpPr/>
          <p:nvPr/>
        </p:nvSpPr>
        <p:spPr>
          <a:xfrm flipH="1">
            <a:off x="4055891" y="2057399"/>
            <a:ext cx="1" cy="2743201"/>
          </a:xfrm>
          <a:prstGeom prst="line">
            <a:avLst/>
          </a:prstGeom>
          <a:ln w="19050">
            <a:solidFill>
              <a:srgbClr val="262626"/>
            </a:solidFill>
            <a:miter/>
          </a:ln>
        </p:spPr>
        <p:txBody>
          <a:bodyPr lIns="45719" rIns="45719"/>
          <a:lstStyle/>
          <a:p/>
        </p:txBody>
      </p:sp>
    </p:spTree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 dirty="0">
                <a:ea typeface="宋体" panose="02010600030101010101" pitchFamily="2" charset="-122"/>
                <a:sym typeface="+mn-ea"/>
              </a:rPr>
              <a:t>社区发现</a:t>
            </a:r>
            <a:endParaRPr lang="en-US" altLang="zh-CN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798830" y="1671320"/>
            <a:ext cx="9970135" cy="42062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zh-CN" altLang="zh-CN" sz="22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社区发现数据集</a:t>
            </a:r>
            <a:endParaRPr lang="zh-CN" altLang="zh-CN" sz="22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football.gml</a:t>
            </a:r>
            <a:endParaRPr lang="en-US" altLang="zh-CN" sz="16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美国大学生足球联赛的复杂网络，包括115支球队（节点）和616场比赛（边）。实际上参赛的115支球队被分为12个联盟。比赛机制为：联盟内部的球队进行小组赛,然后是联盟之间比赛。</a:t>
            </a:r>
            <a:endParaRPr lang="zh-CN" sz="16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karate.gml</a:t>
            </a:r>
            <a:endParaRPr lang="en-US" altLang="zh-CN" sz="16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一个美国大学空手道俱乐部的网络，34个成员（节点）和78条边（成员之间存在的友谊关系）</a:t>
            </a:r>
            <a:endParaRPr lang="zh-CN" sz="16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dolphins</a:t>
            </a:r>
            <a:r>
              <a:rPr lang="en-US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.gml</a:t>
            </a:r>
            <a:endParaRPr lang="en-US" altLang="zh-CN" sz="16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长达7年的时间观察新西兰Doubtful Sound海峡 62 只海豚（节点）的交流情况（边）而得到的复杂网络。有 62 个节点，159 条边。</a:t>
            </a:r>
            <a:endParaRPr sz="22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</p:txBody>
      </p:sp>
    </p:spTree>
    <p:custDataLst>
      <p:tags r:id="rId1"/>
    </p:custDataLst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 dirty="0">
                <a:ea typeface="宋体" panose="02010600030101010101" pitchFamily="2" charset="-122"/>
                <a:sym typeface="+mn-ea"/>
              </a:rPr>
              <a:t>使用工具进行社区发现</a:t>
            </a:r>
            <a:endParaRPr lang="en-US" altLang="zh-CN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798830" y="1671320"/>
            <a:ext cx="7545705" cy="42062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zh-CN" altLang="zh-CN" sz="22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图论工具</a:t>
            </a:r>
            <a:r>
              <a:rPr lang="en-US" altLang="zh-CN" sz="22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NetworkX</a:t>
            </a:r>
            <a:endParaRPr lang="zh-CN" altLang="zh-CN" sz="22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None/>
            </a:pPr>
            <a:r>
              <a:rPr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import networkx as nx</a:t>
            </a:r>
            <a:endParaRPr sz="16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None/>
            </a:pPr>
            <a:r>
              <a:rPr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from networkx.algorithms import community</a:t>
            </a:r>
            <a:endParaRPr sz="16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None/>
            </a:pPr>
            <a:r>
              <a:rPr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G=nx.read_gml('./football.gml')</a:t>
            </a:r>
            <a:endParaRPr sz="16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None/>
            </a:pPr>
            <a:r>
              <a:rPr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# 社区发现</a:t>
            </a:r>
            <a:endParaRPr sz="16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None/>
            </a:pPr>
            <a:r>
              <a:rPr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communities = list(community.label_propagation_communities(G))</a:t>
            </a:r>
            <a:endParaRPr sz="16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None/>
            </a:pPr>
            <a:r>
              <a:rPr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print(communities)</a:t>
            </a:r>
            <a:endParaRPr sz="22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None/>
            </a:pPr>
            <a:endParaRPr sz="22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94375" y="1357630"/>
            <a:ext cx="6204585" cy="294068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 dirty="0">
                <a:ea typeface="宋体" panose="02010600030101010101" pitchFamily="2" charset="-122"/>
                <a:sym typeface="+mn-ea"/>
              </a:rPr>
              <a:t>使用工具进行社区发现</a:t>
            </a:r>
            <a:endParaRPr lang="en-US" altLang="zh-CN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798830" y="1671320"/>
            <a:ext cx="7545705" cy="42062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zh-CN" altLang="zh-CN" sz="22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图论工具</a:t>
            </a:r>
            <a:r>
              <a:rPr lang="en-US" altLang="zh-CN" sz="22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igraph</a:t>
            </a:r>
            <a:endParaRPr lang="zh-CN" altLang="zh-CN" sz="22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sz="22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可以处理百万级节点的网络</a:t>
            </a:r>
            <a:endParaRPr sz="22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sz="22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NetworkX比igraph好用</a:t>
            </a:r>
            <a:endParaRPr sz="22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22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igraph</a:t>
            </a:r>
            <a:r>
              <a:rPr lang="zh-CN" altLang="zh-CN" sz="22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比</a:t>
            </a:r>
            <a:r>
              <a:rPr lang="en-US" altLang="zh-CN" sz="22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NetworkX</a:t>
            </a:r>
            <a:r>
              <a:rPr lang="zh-CN" altLang="zh-CN" sz="22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强大</a:t>
            </a:r>
            <a:endParaRPr sz="22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None/>
            </a:pPr>
            <a:endParaRPr sz="22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14085" y="4036060"/>
            <a:ext cx="5314950" cy="20574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014085" y="1939290"/>
            <a:ext cx="6065520" cy="17519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indent="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None/>
            </a:pPr>
            <a:r>
              <a:rPr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import igraph</a:t>
            </a:r>
            <a:endParaRPr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None/>
            </a:pPr>
            <a:r>
              <a:rPr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g = igraph.Graph.Read_GML('./football.gml')</a:t>
            </a:r>
            <a:endParaRPr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None/>
            </a:pPr>
            <a:r>
              <a:rPr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igraph.plot(g)</a:t>
            </a:r>
            <a:endParaRPr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None/>
            </a:pPr>
            <a:r>
              <a:rPr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print(g.community_label_propagation())</a:t>
            </a: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</p:spTree>
    <p:custDataLst>
      <p:tags r:id="rId2"/>
    </p:custDataLst>
  </p:cSld>
  <p:clrMapOvr>
    <a:masterClrMapping/>
  </p:clrMapOvr>
  <p:transition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 dirty="0">
                <a:ea typeface="宋体" panose="02010600030101010101" pitchFamily="2" charset="-122"/>
                <a:sym typeface="+mn-ea"/>
              </a:rPr>
              <a:t>最短路径问题</a:t>
            </a:r>
            <a:endParaRPr lang="en-US" altLang="zh-CN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798830" y="1671320"/>
            <a:ext cx="5612765" cy="42062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zh-CN" altLang="zh-CN" sz="22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什么是最短路径问题：</a:t>
            </a:r>
            <a:endParaRPr lang="zh-CN" altLang="zh-CN" sz="22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2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已知各城市之间距离，</a:t>
            </a:r>
            <a:r>
              <a:rPr lang="zh-CN" altLang="en-US" sz="22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寻找从指定</a:t>
            </a:r>
            <a:r>
              <a:rPr lang="en-US" altLang="zh-CN" sz="22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城市A到城市B的最短</a:t>
            </a:r>
            <a:r>
              <a:rPr lang="zh-CN" altLang="en-US" sz="22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出行</a:t>
            </a:r>
            <a:r>
              <a:rPr lang="en-US" altLang="zh-CN" sz="22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方案</a:t>
            </a:r>
            <a:r>
              <a:rPr lang="zh-CN" altLang="en-US" sz="22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，或者</a:t>
            </a:r>
            <a:r>
              <a:rPr lang="en-US" altLang="zh-CN" sz="22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各城市距离一致，给出需要最少中转方案</a:t>
            </a:r>
            <a:endParaRPr lang="en-US" altLang="zh-CN" sz="22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2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Dijkstra算法</a:t>
            </a:r>
            <a:endParaRPr lang="en-US" altLang="zh-CN" sz="22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2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floyd算法</a:t>
            </a:r>
            <a:endParaRPr lang="en-US" altLang="zh-CN" sz="22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endParaRPr lang="en-US" altLang="zh-CN" sz="16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endParaRPr sz="22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48755" y="1899920"/>
            <a:ext cx="5248275" cy="305752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ransition spd="med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Dijkstra</a:t>
            </a:r>
            <a:r>
              <a:rPr lang="zh-CN" altLang="en-US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算法</a:t>
            </a:r>
            <a:endParaRPr lang="zh-CN" altLang="en-US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798830" y="1671320"/>
            <a:ext cx="9730105" cy="42062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en-US" altLang="zh-CN" sz="22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Dijkstra算法</a:t>
            </a:r>
            <a:r>
              <a:rPr lang="zh-CN" altLang="en-US" sz="22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原理：</a:t>
            </a:r>
            <a:endParaRPr lang="en-US" altLang="zh-CN" sz="22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指定起点s,引进两个集合S和U。</a:t>
            </a:r>
            <a:endParaRPr lang="en-US" altLang="zh-CN" sz="18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S:是记录已求出最短路径的顶点(以及相应的最短路径长度)</a:t>
            </a:r>
            <a:endParaRPr lang="en-US" altLang="zh-CN" sz="18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U:记录还未求出最短路径的顶点(以及该顶点到起点s的距离)。</a:t>
            </a:r>
            <a:endParaRPr lang="en-US" altLang="zh-CN" sz="18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Step1，S中只有起点s</a:t>
            </a:r>
            <a:r>
              <a:rPr lang="zh-CN" altLang="en-US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，</a:t>
            </a: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从U中找出路径最短的顶点，将其加入到S中</a:t>
            </a:r>
            <a:endParaRPr lang="en-US" altLang="zh-CN" sz="18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Step2</a:t>
            </a:r>
            <a:r>
              <a:rPr lang="zh-CN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，</a:t>
            </a: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更新U中的顶点和顶点对应的路径</a:t>
            </a:r>
            <a:endParaRPr lang="en-US" altLang="zh-CN" sz="18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en-US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重复</a:t>
            </a: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Step1</a:t>
            </a:r>
            <a:r>
              <a:rPr lang="zh-CN" altLang="en-US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和</a:t>
            </a: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Step2 </a:t>
            </a:r>
            <a:r>
              <a:rPr lang="zh-CN" altLang="en-US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直到遍历完所有顶点</a:t>
            </a:r>
            <a:endParaRPr lang="en-US" altLang="zh-CN" sz="18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zh-CN" altLang="en-US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重复</a:t>
            </a: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Step1</a:t>
            </a:r>
            <a:r>
              <a:rPr lang="zh-CN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，</a:t>
            </a:r>
            <a:r>
              <a:rPr lang="zh-CN" altLang="en-US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即</a:t>
            </a:r>
            <a:r>
              <a:rPr lang="zh-CN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更新</a:t>
            </a: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S</a:t>
            </a:r>
            <a:r>
              <a:rPr lang="zh-CN" altLang="en-US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：</a:t>
            </a: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从U中找出路径最短的顶点，加入到S中；</a:t>
            </a:r>
            <a:endParaRPr lang="en-US" altLang="zh-CN" sz="18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zh-CN" altLang="en-US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重复</a:t>
            </a: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Step2</a:t>
            </a:r>
            <a:r>
              <a:rPr lang="zh-CN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，即更新</a:t>
            </a: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U中的顶点和顶点对应的路径</a:t>
            </a:r>
            <a:endParaRPr sz="18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</p:txBody>
      </p:sp>
    </p:spTree>
    <p:custDataLst>
      <p:tags r:id="rId1"/>
    </p:custDataLst>
  </p:cSld>
  <p:clrMapOvr>
    <a:masterClrMapping/>
  </p:clrMapOvr>
  <p:transition spd="med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Dijkstra</a:t>
            </a:r>
            <a:r>
              <a:rPr lang="zh-CN" altLang="en-US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算法</a:t>
            </a:r>
            <a:endParaRPr lang="en-US" altLang="zh-CN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798830" y="1671320"/>
            <a:ext cx="9730105" cy="42062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zh-CN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比如我们想要计算从</a:t>
            </a: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D</a:t>
            </a:r>
            <a:r>
              <a:rPr lang="zh-CN" altLang="en-US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到其他城市的最短距离：</a:t>
            </a:r>
            <a:endParaRPr lang="en-US" altLang="zh-CN" sz="18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Step1</a:t>
            </a:r>
            <a:r>
              <a:rPr lang="zh-CN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，</a:t>
            </a: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S={D(0)}, U={A(∞),B(</a:t>
            </a: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∞</a:t>
            </a: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),C(3),E(4),F(</a:t>
            </a: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∞</a:t>
            </a: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),G(</a:t>
            </a: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∞</a:t>
            </a: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)}</a:t>
            </a:r>
            <a:endParaRPr sz="18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86485" y="3049270"/>
            <a:ext cx="5324475" cy="305752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ransition spd="med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Dijkstra</a:t>
            </a:r>
            <a:r>
              <a:rPr lang="zh-CN" altLang="en-US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算法</a:t>
            </a:r>
            <a:endParaRPr lang="en-US" altLang="zh-CN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798830" y="1671320"/>
            <a:ext cx="9730105" cy="42062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zh-CN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通过</a:t>
            </a: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C</a:t>
            </a:r>
            <a:r>
              <a:rPr lang="zh-CN" altLang="en-US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，更新</a:t>
            </a:r>
            <a:r>
              <a:rPr lang="zh-CN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从</a:t>
            </a: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D</a:t>
            </a:r>
            <a:r>
              <a:rPr lang="zh-CN" altLang="en-US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到其他城市的最短距离：</a:t>
            </a:r>
            <a:endParaRPr lang="en-US" altLang="zh-CN" sz="18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Step2</a:t>
            </a:r>
            <a:r>
              <a:rPr lang="zh-CN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，</a:t>
            </a: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S={D(0),C(3)},</a:t>
            </a:r>
            <a:endParaRPr lang="en-US" altLang="zh-CN" sz="18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B(∞)=C(3)+</a:t>
            </a: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10=13</a:t>
            </a:r>
            <a:endParaRPr lang="en-US" altLang="zh-CN" sz="18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F(∞)</a:t>
            </a: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=</a:t>
            </a: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C(3)+6=9</a:t>
            </a:r>
            <a:endParaRPr lang="en-US" altLang="zh-CN" sz="18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E(4)=C(3)+5=8</a:t>
            </a:r>
            <a:r>
              <a:rPr lang="zh-CN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（不更新）</a:t>
            </a:r>
            <a:endParaRPr lang="en-US" altLang="zh-CN" sz="18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U={A(∞),B(13),E(4),F(9),G(</a:t>
            </a: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∞</a:t>
            </a: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)}</a:t>
            </a:r>
            <a:endParaRPr sz="18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56655" y="2305050"/>
            <a:ext cx="5305425" cy="30861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ransition spd="med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Dijkstra</a:t>
            </a:r>
            <a:r>
              <a:rPr lang="zh-CN" altLang="en-US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算法</a:t>
            </a:r>
            <a:endParaRPr lang="en-US" altLang="zh-CN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798830" y="1671320"/>
            <a:ext cx="9730105" cy="42062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zh-CN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通过</a:t>
            </a: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E</a:t>
            </a:r>
            <a:r>
              <a:rPr lang="zh-CN" altLang="en-US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，更新</a:t>
            </a:r>
            <a:r>
              <a:rPr lang="zh-CN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从</a:t>
            </a: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D</a:t>
            </a:r>
            <a:r>
              <a:rPr lang="zh-CN" altLang="en-US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到其他城市的最短距离：</a:t>
            </a:r>
            <a:endParaRPr lang="en-US" altLang="zh-CN" sz="18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Step3</a:t>
            </a:r>
            <a:r>
              <a:rPr lang="zh-CN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，</a:t>
            </a: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S={D(0),C(3),E(4)},</a:t>
            </a:r>
            <a:endParaRPr lang="en-US" altLang="zh-CN" sz="18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F(9)=E(4)+2</a:t>
            </a: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=6</a:t>
            </a:r>
            <a:endParaRPr lang="en-US" altLang="zh-CN" sz="18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G(∞)</a:t>
            </a: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=E</a:t>
            </a: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(4)+8=12</a:t>
            </a:r>
            <a:endParaRPr lang="en-US" altLang="zh-CN" sz="18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U={A(∞),B(13),F(6),G(12)}</a:t>
            </a:r>
            <a:endParaRPr sz="18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98235" y="2036445"/>
            <a:ext cx="5286375" cy="311467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ransition spd="med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Dijkstra</a:t>
            </a:r>
            <a:r>
              <a:rPr lang="zh-CN" altLang="en-US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算法</a:t>
            </a:r>
            <a:endParaRPr lang="en-US" altLang="zh-CN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798830" y="1671320"/>
            <a:ext cx="9730105" cy="42062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zh-CN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通过</a:t>
            </a: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F</a:t>
            </a:r>
            <a:r>
              <a:rPr lang="zh-CN" altLang="en-US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，更新</a:t>
            </a:r>
            <a:r>
              <a:rPr lang="zh-CN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从</a:t>
            </a: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D</a:t>
            </a:r>
            <a:r>
              <a:rPr lang="zh-CN" altLang="en-US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到其他城市的最短距离：</a:t>
            </a:r>
            <a:endParaRPr lang="en-US" altLang="zh-CN" sz="18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Step4</a:t>
            </a:r>
            <a:r>
              <a:rPr lang="zh-CN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，</a:t>
            </a: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S={D(0),C(3),E(4),F(6)},</a:t>
            </a:r>
            <a:endParaRPr lang="en-US" altLang="zh-CN" sz="18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B(13)=F(6)+7=13 </a:t>
            </a:r>
            <a:r>
              <a:rPr lang="zh-CN" altLang="en-US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（不更新）</a:t>
            </a:r>
            <a:endParaRPr lang="en-US" altLang="zh-CN" sz="18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G(12)=F(6)+9=15 </a:t>
            </a:r>
            <a:r>
              <a:rPr lang="zh-CN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（不更新）</a:t>
            </a:r>
            <a:endParaRPr lang="en-US" altLang="zh-CN" sz="18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A(∞)</a:t>
            </a: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=F(6)+16=22</a:t>
            </a:r>
            <a:endParaRPr lang="en-US" altLang="zh-CN" sz="18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U={A(22),B(13),G(12)}</a:t>
            </a:r>
            <a:endParaRPr sz="18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44260" y="1895475"/>
            <a:ext cx="5353050" cy="306705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ransition spd="med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Dijkstra</a:t>
            </a:r>
            <a:r>
              <a:rPr lang="zh-CN" altLang="en-US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算法</a:t>
            </a:r>
            <a:endParaRPr lang="en-US" altLang="zh-CN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798830" y="1671320"/>
            <a:ext cx="9730105" cy="42062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zh-CN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通过</a:t>
            </a: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G</a:t>
            </a:r>
            <a:r>
              <a:rPr lang="zh-CN" altLang="en-US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，更新</a:t>
            </a:r>
            <a:r>
              <a:rPr lang="zh-CN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从</a:t>
            </a: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D</a:t>
            </a:r>
            <a:r>
              <a:rPr lang="zh-CN" altLang="en-US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到其他城市的最短距离</a:t>
            </a:r>
            <a:endParaRPr lang="en-US" altLang="zh-CN" sz="18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Step5</a:t>
            </a:r>
            <a:r>
              <a:rPr lang="zh-CN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，</a:t>
            </a: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S={D(0),C(3),E(4),F(6),G(12)},</a:t>
            </a:r>
            <a:endParaRPr lang="en-US" altLang="zh-CN" sz="18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A(22)=G(12)+14=26 </a:t>
            </a:r>
            <a:r>
              <a:rPr lang="zh-CN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（不更新）</a:t>
            </a:r>
            <a:endParaRPr lang="en-US" altLang="zh-CN" sz="18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U={A(22),B(13)}</a:t>
            </a:r>
            <a:endParaRPr sz="18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03950" y="1895475"/>
            <a:ext cx="5295900" cy="306705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 dirty="0">
                <a:ea typeface="宋体" panose="02010600030101010101" pitchFamily="2" charset="-122"/>
                <a:sym typeface="+mn-ea"/>
              </a:rPr>
              <a:t>什么是</a:t>
            </a:r>
            <a:r>
              <a:rPr lang="en-US" altLang="zh-CN" dirty="0">
                <a:ea typeface="宋体" panose="02010600030101010101" pitchFamily="2" charset="-122"/>
                <a:sym typeface="+mn-ea"/>
              </a:rPr>
              <a:t>PageRank</a:t>
            </a:r>
            <a:endParaRPr lang="zh-CN" altLang="zh-CN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915670" y="1936115"/>
            <a:ext cx="10735945" cy="351472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 fontScale="50000"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sz="3800" dirty="0">
                <a:ea typeface="宋体" panose="02010600030101010101" pitchFamily="2" charset="-122"/>
              </a:rPr>
              <a:t>在</a:t>
            </a:r>
            <a:r>
              <a:rPr lang="en-US" altLang="zh-CN" sz="3800" dirty="0">
                <a:ea typeface="宋体" panose="02010600030101010101" pitchFamily="2" charset="-122"/>
              </a:rPr>
              <a:t>PageRank</a:t>
            </a:r>
            <a:r>
              <a:rPr lang="zh-CN" altLang="zh-CN" sz="3800" dirty="0">
                <a:ea typeface="宋体" panose="02010600030101010101" pitchFamily="2" charset="-122"/>
              </a:rPr>
              <a:t>提出之前，搜索引擎面临的问题：</a:t>
            </a:r>
            <a:endParaRPr lang="zh-CN" altLang="zh-CN" sz="3800" dirty="0"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sz="3800" dirty="0">
                <a:ea typeface="宋体" panose="02010600030101010101" pitchFamily="2" charset="-122"/>
              </a:rPr>
              <a:t>返回结果质量不高</a:t>
            </a:r>
            <a:endParaRPr lang="zh-CN" sz="3800" dirty="0"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sz="3800" dirty="0">
                <a:ea typeface="宋体" panose="02010600030101010101" pitchFamily="2" charset="-122"/>
              </a:rPr>
              <a:t>容易被作弊</a:t>
            </a:r>
            <a:endParaRPr lang="zh-CN" sz="3800" dirty="0"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3800" dirty="0">
                <a:ea typeface="宋体" panose="02010600030101010101" pitchFamily="2" charset="-122"/>
              </a:rPr>
              <a:t>=&gt; </a:t>
            </a:r>
            <a:r>
              <a:rPr lang="zh-CN" altLang="zh-CN" sz="3800" dirty="0">
                <a:ea typeface="宋体" panose="02010600030101010101" pitchFamily="2" charset="-122"/>
              </a:rPr>
              <a:t>如何找到优质的网页</a:t>
            </a:r>
            <a:endParaRPr lang="zh-CN" altLang="zh-CN" sz="3800" dirty="0"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zh-CN" sz="3800" dirty="0">
                <a:ea typeface="宋体" panose="02010600030101010101" pitchFamily="2" charset="-122"/>
              </a:rPr>
              <a:t>匹配用户查找的内容</a:t>
            </a:r>
            <a:endParaRPr lang="zh-CN" altLang="zh-CN" sz="3800" dirty="0"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zh-CN" sz="3800" dirty="0">
                <a:ea typeface="宋体" panose="02010600030101010101" pitchFamily="2" charset="-122"/>
              </a:rPr>
              <a:t>按照</a:t>
            </a:r>
            <a:r>
              <a:rPr lang="zh-CN" altLang="zh-CN" sz="3800" b="1" dirty="0">
                <a:ea typeface="宋体" panose="02010600030101010101" pitchFamily="2" charset="-122"/>
              </a:rPr>
              <a:t>权重排序</a:t>
            </a:r>
            <a:r>
              <a:rPr lang="zh-CN" altLang="zh-CN" sz="3800" dirty="0">
                <a:ea typeface="宋体" panose="02010600030101010101" pitchFamily="2" charset="-122"/>
              </a:rPr>
              <a:t>输出给用户</a:t>
            </a:r>
            <a:endParaRPr lang="zh-CN" sz="3800" dirty="0"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endParaRPr lang="zh-CN" sz="3800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med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Dijkstra</a:t>
            </a:r>
            <a:r>
              <a:rPr lang="zh-CN" altLang="en-US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算法</a:t>
            </a:r>
            <a:endParaRPr lang="en-US" altLang="zh-CN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798830" y="1671320"/>
            <a:ext cx="9730105" cy="42062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zh-CN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通过</a:t>
            </a: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B</a:t>
            </a:r>
            <a:r>
              <a:rPr lang="zh-CN" altLang="en-US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，更新</a:t>
            </a:r>
            <a:r>
              <a:rPr lang="zh-CN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从</a:t>
            </a: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D</a:t>
            </a:r>
            <a:r>
              <a:rPr lang="zh-CN" altLang="en-US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到其他城市的最短距离：</a:t>
            </a:r>
            <a:endParaRPr lang="en-US" altLang="zh-CN" sz="18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Step6</a:t>
            </a:r>
            <a:r>
              <a:rPr lang="zh-CN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，</a:t>
            </a: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S={D(0),C(3),E(4),F(6),G(12),B(13)},</a:t>
            </a:r>
            <a:endParaRPr lang="en-US" altLang="zh-CN" sz="18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A(22)=B(13)+12=25 </a:t>
            </a:r>
            <a:r>
              <a:rPr lang="zh-CN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（不更新）</a:t>
            </a:r>
            <a:endParaRPr lang="en-US" altLang="zh-CN" sz="18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U={A(22)}</a:t>
            </a:r>
            <a:endParaRPr sz="18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29350" y="1782445"/>
            <a:ext cx="5362575" cy="303847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ransition spd="med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Dijkstra</a:t>
            </a:r>
            <a:r>
              <a:rPr lang="zh-CN" altLang="en-US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算法</a:t>
            </a:r>
            <a:endParaRPr lang="en-US" altLang="zh-CN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798830" y="1671320"/>
            <a:ext cx="5351145" cy="42062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zh-CN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最终，得到从</a:t>
            </a: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D</a:t>
            </a:r>
            <a:r>
              <a:rPr lang="zh-CN" altLang="en-US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到其他城市的最短距离：</a:t>
            </a:r>
            <a:endParaRPr lang="en-US" altLang="zh-CN" sz="18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S={D(0),C(3),E(4),F(6),G(12),B(13),A(22)}</a:t>
            </a:r>
            <a:endParaRPr lang="en-US" altLang="zh-CN" sz="18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endParaRPr sz="18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49975" y="1764665"/>
            <a:ext cx="5286375" cy="317182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ransition spd="med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>
                <a:ea typeface="宋体" panose="02010600030101010101" pitchFamily="2" charset="-122"/>
                <a:sym typeface="+mn-ea"/>
              </a:rPr>
              <a:t>Floyd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算法</a:t>
            </a:r>
            <a:endParaRPr lang="en-US" altLang="zh-CN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798830" y="1671320"/>
            <a:ext cx="9730105" cy="42062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en-US" altLang="zh-CN" sz="22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Floyd算法</a:t>
            </a:r>
            <a:r>
              <a:rPr lang="zh-CN" altLang="en-US" sz="22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原理：</a:t>
            </a:r>
            <a:endParaRPr lang="en-US" altLang="zh-CN" sz="22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任意节点i到任意节点j的最短路径</a:t>
            </a:r>
            <a:r>
              <a:rPr lang="zh-CN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只有</a:t>
            </a: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2种可能</a:t>
            </a:r>
            <a:r>
              <a:rPr lang="zh-CN" altLang="en-US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：</a:t>
            </a:r>
            <a:endParaRPr lang="en-US" altLang="zh-CN" sz="18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直接从i到j，</a:t>
            </a:r>
            <a:r>
              <a:rPr lang="zh-CN" altLang="en-US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即</a:t>
            </a: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Dis(i,j)</a:t>
            </a:r>
            <a:endParaRPr lang="en-US" altLang="zh-CN" sz="18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从i经过若干个节点k到j。</a:t>
            </a:r>
            <a:r>
              <a:rPr lang="zh-CN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对于每一个从</a:t>
            </a: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i</a:t>
            </a:r>
            <a:r>
              <a:rPr lang="zh-CN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到</a:t>
            </a: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j</a:t>
            </a:r>
            <a:r>
              <a:rPr lang="zh-CN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中经过的节点</a:t>
            </a: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k，</a:t>
            </a:r>
            <a:r>
              <a:rPr lang="zh-CN" altLang="en-US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判断</a:t>
            </a:r>
            <a:endParaRPr lang="zh-CN" altLang="en-US" sz="18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Dis(i,k) + Dis(k,j) &lt; Dis(i,j)是否成立</a:t>
            </a:r>
            <a:r>
              <a:rPr lang="zh-CN" altLang="en-US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，</a:t>
            </a: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如果成立，</a:t>
            </a:r>
            <a:r>
              <a:rPr lang="zh-CN" altLang="en-US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更新</a:t>
            </a: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Dis(i,j)，</a:t>
            </a:r>
            <a:r>
              <a:rPr lang="zh-CN" altLang="en-US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否则保持不变</a:t>
            </a:r>
            <a:endParaRPr lang="en-US" altLang="zh-CN" sz="18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  <p:transition spd="med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>
                <a:ea typeface="宋体" panose="02010600030101010101" pitchFamily="2" charset="-122"/>
                <a:sym typeface="+mn-ea"/>
              </a:rPr>
              <a:t>Floyd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算法</a:t>
            </a:r>
            <a:endParaRPr lang="en-US" altLang="zh-CN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798830" y="1671320"/>
            <a:ext cx="9730105" cy="42062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en-US" altLang="zh-CN" sz="22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Floyd算法</a:t>
            </a:r>
            <a:endParaRPr lang="en-US" altLang="zh-CN" sz="22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en-US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先得到初始的距离矩阵</a:t>
            </a:r>
            <a:endParaRPr lang="en-US" altLang="zh-CN" sz="18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endParaRPr sz="18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/>
        </p:nvGraphicFramePr>
        <p:xfrm>
          <a:off x="827723" y="3020695"/>
          <a:ext cx="5000625" cy="3648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" name="" r:id="rId1" imgW="2197100" imgH="1600200" progId="Equation.KSEE3">
                  <p:embed/>
                </p:oleObj>
              </mc:Choice>
              <mc:Fallback>
                <p:oleObj name="" r:id="rId1" imgW="2197100" imgH="1600200" progId="Equation.KSEE3">
                  <p:embed/>
                  <p:pic>
                    <p:nvPicPr>
                      <p:cNvPr id="0" name="图片 7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827723" y="3020695"/>
                        <a:ext cx="5000625" cy="36480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9975" y="1764665"/>
            <a:ext cx="5286375" cy="317182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ransition spd="med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>
                <a:ea typeface="宋体" panose="02010600030101010101" pitchFamily="2" charset="-122"/>
                <a:sym typeface="+mn-ea"/>
              </a:rPr>
              <a:t>Floyd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算法</a:t>
            </a:r>
            <a:endParaRPr lang="en-US" altLang="zh-CN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798830" y="1671320"/>
            <a:ext cx="9730105" cy="42062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en-US" altLang="zh-CN" sz="22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Floyd算法</a:t>
            </a:r>
            <a:endParaRPr lang="en-US" altLang="zh-CN" sz="22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sz="1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n=7</a:t>
            </a:r>
            <a:endParaRPr sz="14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sz="1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for k in range(0, n):</a:t>
            </a:r>
            <a:endParaRPr sz="14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sz="1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	for i in range(0, n):</a:t>
            </a:r>
            <a:endParaRPr sz="14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sz="1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		for j in range(0, n):</a:t>
            </a:r>
            <a:endParaRPr sz="14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sz="1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			if a[i][k] + a[k][j] &lt; a[i][j]:</a:t>
            </a:r>
            <a:endParaRPr sz="14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sz="1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				a[i][j] = a[i][k] + a[k][j]</a:t>
            </a:r>
            <a:endParaRPr sz="14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endParaRPr sz="14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sz="1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print('各城市之间的最短距离：', a)</a:t>
            </a:r>
            <a:endParaRPr sz="14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sz="1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print('城市D到其他城市的最短距离：', a[3])</a:t>
            </a:r>
            <a:endParaRPr sz="14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40220" y="2631440"/>
            <a:ext cx="4739640" cy="173101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ransition spd="med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 dirty="0">
                <a:ea typeface="宋体" panose="02010600030101010101" pitchFamily="2" charset="-122"/>
                <a:sym typeface="+mn-ea"/>
              </a:rPr>
              <a:t>使用图论工具计算最短路径</a:t>
            </a:r>
            <a:endParaRPr lang="en-US" altLang="zh-CN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798830" y="1671320"/>
            <a:ext cx="7545705" cy="42062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zh-CN" altLang="zh-CN" sz="22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图论工具</a:t>
            </a:r>
            <a:r>
              <a:rPr lang="en-US" altLang="zh-CN" sz="22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NetworkX</a:t>
            </a:r>
            <a:endParaRPr lang="zh-CN" altLang="zh-CN" sz="22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None/>
            </a:pPr>
            <a:r>
              <a:rPr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G=nx.read_gml('./football.gml')</a:t>
            </a:r>
            <a:endParaRPr sz="16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None/>
            </a:pPr>
            <a:r>
              <a:rPr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nx.draw(G,with_labels=True) </a:t>
            </a:r>
            <a:endParaRPr sz="16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None/>
            </a:pPr>
            <a:r>
              <a:rPr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plt.show() </a:t>
            </a:r>
            <a:endParaRPr sz="16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None/>
            </a:pPr>
            <a:r>
              <a:rPr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print(nx.shortest_path(G, source='Buffalo', target='Kent'))</a:t>
            </a:r>
            <a:endParaRPr sz="16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None/>
            </a:pPr>
            <a:r>
              <a:rPr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print(nx.shortest_path(G, source='Buffalo', target='Rice'))</a:t>
            </a:r>
            <a:endParaRPr sz="16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None/>
            </a:pPr>
            <a:endParaRPr sz="22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43065" y="5273675"/>
            <a:ext cx="4000500" cy="381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3065" y="1148715"/>
            <a:ext cx="5114925" cy="348869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ransition spd="med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zh-CN" dirty="0">
                <a:ea typeface="宋体" panose="02010600030101010101" pitchFamily="2" charset="-122"/>
                <a:sym typeface="+mn-ea"/>
              </a:rPr>
              <a:t>图论与推荐系统</a:t>
            </a:r>
            <a:endParaRPr lang="en-US" altLang="zh-CN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798830" y="1671320"/>
            <a:ext cx="9831705" cy="42062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zh-CN" altLang="zh-CN" sz="2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推荐系统中的图论应用</a:t>
            </a:r>
            <a:endParaRPr lang="zh-CN" altLang="zh-CN" sz="24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2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PersonalRank</a:t>
            </a:r>
            <a:r>
              <a:rPr lang="zh-CN" altLang="zh-CN" sz="2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，</a:t>
            </a:r>
            <a:r>
              <a:rPr lang="zh-CN" altLang="en-US" sz="2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基于图的推荐算法</a:t>
            </a:r>
            <a:endParaRPr lang="en-US" altLang="zh-CN" sz="24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使用</a:t>
            </a:r>
            <a:r>
              <a:rPr lang="en-US" altLang="zh-CN" sz="2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PageRank</a:t>
            </a:r>
            <a:r>
              <a:rPr lang="zh-CN" altLang="zh-CN" sz="2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对节点进行影响力计算，由复杂网络</a:t>
            </a:r>
            <a:r>
              <a:rPr lang="en-US" altLang="zh-CN" sz="2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=&gt;Small World</a:t>
            </a:r>
            <a:endParaRPr lang="en-US" altLang="zh-CN" sz="24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按照影响力阈值进行筛选，对重要的节点网络进行可视化呈现</a:t>
            </a:r>
            <a:endParaRPr lang="zh-CN" altLang="en-US" sz="24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None/>
            </a:pPr>
            <a:endParaRPr lang="zh-CN" altLang="en-US" sz="2400" dirty="0">
              <a:ea typeface="宋体" panose="02010600030101010101" pitchFamily="2" charset="-122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  <p:transition spd="med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zh-CN" dirty="0">
                <a:ea typeface="宋体" panose="02010600030101010101" pitchFamily="2" charset="-122"/>
                <a:sym typeface="+mn-ea"/>
              </a:rPr>
              <a:t>图论与推荐系统</a:t>
            </a:r>
            <a:endParaRPr lang="en-US" altLang="zh-CN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798830" y="1671320"/>
            <a:ext cx="9831705" cy="42062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zh-CN" altLang="zh-CN" sz="2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推荐系统中的图论应用</a:t>
            </a:r>
            <a:endParaRPr lang="zh-CN" altLang="zh-CN" sz="24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基于最短距离的好友推荐</a:t>
            </a:r>
            <a:endParaRPr lang="zh-CN" altLang="en-US" sz="24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zh-CN" altLang="en-US" sz="2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社交网络已经变成了</a:t>
            </a:r>
            <a:r>
              <a:rPr lang="en-US" altLang="zh-CN" sz="2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Small Word</a:t>
            </a:r>
            <a:endParaRPr lang="en-US" altLang="zh-CN" sz="24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zh-CN" altLang="en-US" sz="2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原有的六度理论 </a:t>
            </a:r>
            <a:r>
              <a:rPr lang="en-US" altLang="zh-CN" sz="2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=&gt; 3.57</a:t>
            </a:r>
            <a:r>
              <a:rPr lang="zh-CN" altLang="zh-CN" sz="2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度（</a:t>
            </a:r>
            <a:r>
              <a:rPr lang="en-US" altLang="zh-CN" sz="2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Facebook)</a:t>
            </a:r>
            <a:endParaRPr lang="zh-CN" altLang="en-US" sz="24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zh-CN" altLang="en-US" sz="2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但好友之间存在关系远近，如何从指定用户</a:t>
            </a:r>
            <a:r>
              <a:rPr lang="en-US" altLang="zh-CN" sz="2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A-&gt;C</a:t>
            </a:r>
            <a:r>
              <a:rPr lang="zh-CN" altLang="en-US" sz="2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的找到最短路径</a:t>
            </a:r>
            <a:endParaRPr lang="zh-CN" altLang="en-US" sz="2400" dirty="0">
              <a:ea typeface="宋体" panose="02010600030101010101" pitchFamily="2" charset="-122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  <p:transition spd="med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zh-CN" dirty="0">
                <a:ea typeface="宋体" panose="02010600030101010101" pitchFamily="2" charset="-122"/>
                <a:sym typeface="+mn-ea"/>
              </a:rPr>
              <a:t>图论与推荐系统</a:t>
            </a:r>
            <a:endParaRPr lang="en-US" altLang="zh-CN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798830" y="1671320"/>
            <a:ext cx="9831705" cy="42062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zh-CN" altLang="zh-CN" sz="2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推荐系统中的图论应用</a:t>
            </a:r>
            <a:endParaRPr lang="zh-CN" altLang="zh-CN" sz="24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2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LPA</a:t>
            </a:r>
            <a:r>
              <a:rPr lang="zh-CN" altLang="en-US" sz="2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，对用户群进行聚类</a:t>
            </a:r>
            <a:r>
              <a:rPr lang="en-US" altLang="zh-CN" sz="2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=&gt;</a:t>
            </a:r>
            <a:r>
              <a:rPr lang="zh-CN" altLang="zh-CN" sz="2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用户画像</a:t>
            </a:r>
            <a:endParaRPr lang="zh-CN" altLang="zh-CN" sz="24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zh-CN" sz="2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推荐系统初期，用户</a:t>
            </a:r>
            <a:r>
              <a:rPr lang="zh-CN" altLang="zh-CN" sz="2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画像（</a:t>
            </a:r>
            <a:r>
              <a:rPr lang="zh-CN" altLang="zh-CN" sz="2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标签）太少，未标签的用户太多</a:t>
            </a:r>
            <a:endParaRPr lang="zh-CN" altLang="zh-CN" sz="24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altLang="zh-CN" sz="2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当</a:t>
            </a:r>
            <a:r>
              <a:rPr lang="zh-CN" sz="2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标签数</a:t>
            </a:r>
            <a:r>
              <a:rPr altLang="zh-CN" sz="2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&lt;&lt;</a:t>
            </a:r>
            <a:r>
              <a:rPr lang="zh-CN" sz="2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未标签数</a:t>
            </a:r>
            <a:r>
              <a:rPr altLang="zh-CN" sz="2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时，传统的监督式学习</a:t>
            </a:r>
            <a:r>
              <a:rPr lang="zh-CN" sz="2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不</a:t>
            </a:r>
            <a:r>
              <a:rPr lang="en-US" altLang="zh-CN" sz="2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work</a:t>
            </a:r>
            <a:r>
              <a:rPr lang="zh-CN" altLang="zh-CN" sz="2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，可以采用</a:t>
            </a:r>
            <a:r>
              <a:rPr altLang="zh-CN" sz="2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半监督学习，</a:t>
            </a:r>
            <a:r>
              <a:rPr lang="zh-CN" sz="2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即通过</a:t>
            </a:r>
            <a:r>
              <a:rPr altLang="zh-CN" sz="2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有限的标签</a:t>
            </a:r>
            <a:r>
              <a:rPr lang="zh-CN" sz="2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传播</a:t>
            </a:r>
            <a:r>
              <a:rPr altLang="zh-CN" sz="2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至</a:t>
            </a:r>
            <a:r>
              <a:rPr lang="zh-CN" sz="2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未</a:t>
            </a:r>
            <a:r>
              <a:rPr altLang="zh-CN" sz="2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标签</a:t>
            </a:r>
            <a:r>
              <a:rPr lang="zh-CN" sz="2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的</a:t>
            </a:r>
            <a:r>
              <a:rPr altLang="zh-CN" sz="2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数据</a:t>
            </a:r>
            <a:endParaRPr altLang="zh-CN" sz="24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2200" dirty="0">
                <a:solidFill>
                  <a:srgbClr val="FF0000"/>
                </a:solidFill>
                <a:ea typeface="宋体" panose="02010600030101010101" pitchFamily="2" charset="-122"/>
                <a:sym typeface="+mn-ea"/>
              </a:rPr>
              <a:t>图论是很有用的工具，不仅是推荐系统，很多应用场景都可以转化为图论问题 </a:t>
            </a:r>
            <a:endParaRPr lang="zh-CN" altLang="en-US" sz="2200" dirty="0">
              <a:solidFill>
                <a:srgbClr val="FF0000"/>
              </a:solidFill>
              <a:ea typeface="宋体" panose="02010600030101010101" pitchFamily="2" charset="-122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  <p:transition spd="med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>
                <a:ea typeface="宋体" panose="02010600030101010101" pitchFamily="2" charset="-122"/>
              </a:rPr>
              <a:t>Coding</a:t>
            </a:r>
            <a:r>
              <a:rPr lang="zh-CN" altLang="zh-CN" dirty="0">
                <a:ea typeface="宋体" panose="02010600030101010101" pitchFamily="2" charset="-122"/>
              </a:rPr>
              <a:t>相关</a:t>
            </a:r>
            <a:endParaRPr lang="zh-CN" altLang="zh-CN" dirty="0">
              <a:ea typeface="宋体" panose="02010600030101010101" pitchFamily="2" charset="-122"/>
            </a:endParaRP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798830" y="1671320"/>
            <a:ext cx="9831705" cy="42062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en-US" altLang="zh-CN" sz="2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Coding</a:t>
            </a:r>
            <a:r>
              <a:rPr lang="zh-CN" altLang="zh-CN" sz="2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是个不断练习和提升的过程</a:t>
            </a:r>
            <a:endParaRPr lang="zh-CN" altLang="zh-CN" sz="24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2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Github</a:t>
            </a:r>
            <a:r>
              <a:rPr lang="zh-CN" altLang="zh-CN" sz="2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上的代码先跑一遍</a:t>
            </a:r>
            <a:endParaRPr lang="zh-CN" altLang="zh-CN" sz="24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zh-CN" sz="2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对于新的</a:t>
            </a:r>
            <a:r>
              <a:rPr lang="en-US" altLang="zh-CN" sz="2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Problem</a:t>
            </a:r>
            <a:r>
              <a:rPr lang="zh-CN" altLang="zh-CN" sz="2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，</a:t>
            </a:r>
            <a:r>
              <a:rPr lang="zh-CN" altLang="zh-CN" sz="2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有些代码可以重用，有些需要有选择的使用</a:t>
            </a:r>
            <a:endParaRPr lang="zh-CN" altLang="zh-CN" sz="24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endParaRPr lang="zh-CN" altLang="en-US" sz="2200" dirty="0">
              <a:solidFill>
                <a:srgbClr val="FF0000"/>
              </a:solidFill>
              <a:ea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 dirty="0">
                <a:ea typeface="宋体" panose="02010600030101010101" pitchFamily="2" charset="-122"/>
                <a:sym typeface="+mn-ea"/>
              </a:rPr>
              <a:t>什么是</a:t>
            </a:r>
            <a:r>
              <a:rPr lang="en-US" altLang="zh-CN" dirty="0">
                <a:ea typeface="宋体" panose="02010600030101010101" pitchFamily="2" charset="-122"/>
                <a:sym typeface="+mn-ea"/>
              </a:rPr>
              <a:t>PageRank</a:t>
            </a:r>
            <a:endParaRPr lang="zh-CN" altLang="zh-CN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915670" y="1936115"/>
            <a:ext cx="10735945" cy="351472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 fontScale="80000"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>
              <a:lnSpc>
                <a:spcPct val="150000"/>
              </a:lnSpc>
            </a:pPr>
            <a:r>
              <a:rPr lang="zh-CN" sz="3800" dirty="0">
                <a:ea typeface="宋体" panose="02010600030101010101" pitchFamily="2" charset="-122"/>
              </a:rPr>
              <a:t>1998年，</a:t>
            </a:r>
            <a:r>
              <a:rPr lang="en-US" altLang="zh-CN" sz="3800" dirty="0">
                <a:ea typeface="宋体" panose="02010600030101010101" pitchFamily="2" charset="-122"/>
              </a:rPr>
              <a:t>Stanford</a:t>
            </a:r>
            <a:r>
              <a:rPr lang="zh-CN" sz="3800" dirty="0">
                <a:ea typeface="宋体" panose="02010600030101010101" pitchFamily="2" charset="-122"/>
              </a:rPr>
              <a:t>大学博士生Larry Page和Sergey Brin创立了Google，使用PageRank对海量的网页进行重要性分析。</a:t>
            </a:r>
            <a:endParaRPr lang="zh-CN" sz="3800" dirty="0"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sz="3800" dirty="0">
                <a:ea typeface="宋体" panose="02010600030101010101" pitchFamily="2" charset="-122"/>
              </a:rPr>
              <a:t>受到论文影响力的启发</a:t>
            </a:r>
            <a:endParaRPr lang="zh-CN" sz="3800" dirty="0"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sz="3800" dirty="0">
                <a:ea typeface="宋体" panose="02010600030101010101" pitchFamily="2" charset="-122"/>
              </a:rPr>
              <a:t>图论模型</a:t>
            </a:r>
            <a:endParaRPr lang="zh-CN" sz="3800" dirty="0"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endParaRPr lang="zh-CN" sz="3800" dirty="0"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endParaRPr lang="zh-CN" sz="3800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med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pPr algn="just"/>
            <a:r>
              <a:rPr lang="zh-CN" dirty="0">
                <a:ea typeface="宋体" panose="02010600030101010101" pitchFamily="2" charset="-122"/>
              </a:rPr>
              <a:t>作业分析：</a:t>
            </a:r>
            <a:r>
              <a:rPr lang="en-US" altLang="zh-CN" dirty="0">
                <a:ea typeface="宋体" panose="02010600030101010101" pitchFamily="2" charset="-122"/>
              </a:rPr>
              <a:t>Delicious</a:t>
            </a:r>
            <a:r>
              <a:rPr lang="zh-CN" altLang="en-US" dirty="0">
                <a:ea typeface="宋体" panose="02010600030101010101" pitchFamily="2" charset="-122"/>
              </a:rPr>
              <a:t>数据集</a:t>
            </a:r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164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9430385" cy="4351655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dirty="0"/>
              <a:t>Delicious数据集：</a:t>
            </a:r>
            <a:endParaRPr dirty="0"/>
          </a:p>
          <a:p>
            <a:pPr marL="0" indent="0">
              <a:lnSpc>
                <a:spcPct val="150000"/>
              </a:lnSpc>
              <a:buNone/>
            </a:pPr>
            <a:r>
              <a:rPr dirty="0"/>
              <a:t>1867名用户，105000个书签</a:t>
            </a:r>
            <a:r>
              <a:rPr lang="zh-CN" dirty="0">
                <a:ea typeface="宋体" panose="02010600030101010101" pitchFamily="2" charset="-122"/>
              </a:rPr>
              <a:t>，53388个标签</a:t>
            </a:r>
            <a:endParaRPr lang="zh-CN" dirty="0"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dirty="0"/>
              <a:t>https://grouplens.org/datasets/hetrec-2011/</a:t>
            </a:r>
            <a:endParaRPr dirty="0"/>
          </a:p>
          <a:p>
            <a:pPr marL="0" indent="0">
              <a:lnSpc>
                <a:spcPct val="150000"/>
              </a:lnSpc>
              <a:buNone/>
            </a:pPr>
            <a:r>
              <a:rPr dirty="0"/>
              <a:t>格式：userID     bookmarkID     tagID     timestamp</a:t>
            </a:r>
            <a:endParaRPr dirty="0"/>
          </a:p>
          <a:p>
            <a:pPr marL="0" indent="0">
              <a:lnSpc>
                <a:spcPct val="150000"/>
              </a:lnSpc>
              <a:buNone/>
            </a:pPr>
            <a:endParaRPr dirty="0"/>
          </a:p>
        </p:txBody>
      </p:sp>
    </p:spTree>
  </p:cSld>
  <p:clrMapOvr>
    <a:masterClrMapping/>
  </p:clrMapOvr>
  <p:transition spd="med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pPr algn="just"/>
            <a:r>
              <a:rPr lang="zh-CN" dirty="0">
                <a:ea typeface="宋体" panose="02010600030101010101" pitchFamily="2" charset="-122"/>
                <a:sym typeface="+mn-ea"/>
              </a:rPr>
              <a:t>作业分析：</a:t>
            </a:r>
            <a:r>
              <a:rPr lang="en-US" altLang="zh-CN" dirty="0">
                <a:ea typeface="宋体" panose="02010600030101010101" pitchFamily="2" charset="-122"/>
                <a:sym typeface="+mn-ea"/>
              </a:rPr>
              <a:t>Delicious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数据集</a:t>
            </a:r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164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200" y="1419860"/>
            <a:ext cx="9430385" cy="4351655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dirty="0"/>
              <a:t>SimpleTagBased算法</a:t>
            </a:r>
            <a:endParaRPr dirty="0"/>
          </a:p>
          <a:p>
            <a:pPr>
              <a:lnSpc>
                <a:spcPct val="150000"/>
              </a:lnSpc>
            </a:pPr>
            <a:r>
              <a:rPr dirty="0"/>
              <a:t>统计每个用户的常用标签</a:t>
            </a:r>
            <a:endParaRPr dirty="0"/>
          </a:p>
          <a:p>
            <a:pPr>
              <a:lnSpc>
                <a:spcPct val="150000"/>
              </a:lnSpc>
            </a:pPr>
            <a:r>
              <a:rPr dirty="0"/>
              <a:t>对每个标签，统计被</a:t>
            </a:r>
            <a:r>
              <a:rPr lang="zh-CN" dirty="0">
                <a:ea typeface="宋体" panose="02010600030101010101" pitchFamily="2" charset="-122"/>
              </a:rPr>
              <a:t>打过</a:t>
            </a:r>
            <a:r>
              <a:rPr dirty="0"/>
              <a:t>这个标签次数最多的商品</a:t>
            </a:r>
            <a:endParaRPr dirty="0"/>
          </a:p>
          <a:p>
            <a:pPr>
              <a:lnSpc>
                <a:spcPct val="150000"/>
              </a:lnSpc>
            </a:pPr>
            <a:r>
              <a:rPr dirty="0"/>
              <a:t>对于一个用户，找到他常用的标签，然后找到具有这些标签的最热门物品推荐给他</a:t>
            </a:r>
            <a:endParaRPr dirty="0"/>
          </a:p>
          <a:p>
            <a:pPr>
              <a:lnSpc>
                <a:spcPct val="150000"/>
              </a:lnSpc>
            </a:pPr>
            <a:r>
              <a:rPr lang="zh-CN" dirty="0">
                <a:ea typeface="宋体" panose="02010600030101010101" pitchFamily="2" charset="-122"/>
              </a:rPr>
              <a:t>用户</a:t>
            </a:r>
            <a:r>
              <a:rPr lang="en-US" altLang="zh-CN" dirty="0">
                <a:ea typeface="宋体" panose="02010600030101010101" pitchFamily="2" charset="-122"/>
              </a:rPr>
              <a:t>u</a:t>
            </a:r>
            <a:r>
              <a:rPr lang="zh-CN" altLang="en-US" dirty="0">
                <a:ea typeface="宋体" panose="02010600030101010101" pitchFamily="2" charset="-122"/>
              </a:rPr>
              <a:t>对商品</a:t>
            </a:r>
            <a:r>
              <a:rPr lang="en-US" altLang="zh-CN" dirty="0">
                <a:ea typeface="宋体" panose="02010600030101010101" pitchFamily="2" charset="-122"/>
              </a:rPr>
              <a:t>i</a:t>
            </a:r>
            <a:r>
              <a:rPr lang="zh-CN" altLang="en-US" dirty="0">
                <a:ea typeface="宋体" panose="02010600030101010101" pitchFamily="2" charset="-122"/>
              </a:rPr>
              <a:t>的兴趣 </a:t>
            </a:r>
            <a:endParaRPr lang="en-US" altLang="zh-CN" dirty="0">
              <a:ea typeface="宋体" panose="02010600030101010101" pitchFamily="2" charset="-122"/>
            </a:endParaRPr>
          </a:p>
        </p:txBody>
      </p:sp>
      <p:graphicFrame>
        <p:nvGraphicFramePr>
          <p:cNvPr id="2" name="对象 1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4347210" y="5015230"/>
          <a:ext cx="6332855" cy="7435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r:id="rId1" imgW="2920365" imgH="342900" progId="Equation.KSEE3">
                  <p:embed/>
                </p:oleObj>
              </mc:Choice>
              <mc:Fallback>
                <p:oleObj name="" r:id="rId1" imgW="2920365" imgH="3429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347210" y="5015230"/>
                        <a:ext cx="6332855" cy="7435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Content Placeholder 2"/>
          <p:cNvSpPr txBox="1">
            <a:spLocks noGrp="1"/>
          </p:cNvSpPr>
          <p:nvPr/>
        </p:nvSpPr>
        <p:spPr>
          <a:xfrm>
            <a:off x="4559935" y="5824220"/>
            <a:ext cx="3556635" cy="62928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sz="2200" dirty="0">
                <a:ea typeface="宋体" panose="02010600030101010101" pitchFamily="2" charset="-122"/>
              </a:rPr>
              <a:t>用户</a:t>
            </a:r>
            <a:r>
              <a:rPr lang="en-US" altLang="zh-CN" sz="2200" dirty="0">
                <a:ea typeface="宋体" panose="02010600030101010101" pitchFamily="2" charset="-122"/>
              </a:rPr>
              <a:t>u</a:t>
            </a:r>
            <a:r>
              <a:rPr lang="zh-CN" sz="2200" dirty="0">
                <a:ea typeface="宋体" panose="02010600030101010101" pitchFamily="2" charset="-122"/>
              </a:rPr>
              <a:t>使用过标签</a:t>
            </a:r>
            <a:r>
              <a:rPr lang="en-US" altLang="zh-CN" sz="2200" dirty="0">
                <a:ea typeface="宋体" panose="02010600030101010101" pitchFamily="2" charset="-122"/>
              </a:rPr>
              <a:t>t</a:t>
            </a:r>
            <a:r>
              <a:rPr lang="zh-CN" altLang="en-US" sz="2200" dirty="0">
                <a:ea typeface="宋体" panose="02010600030101010101" pitchFamily="2" charset="-122"/>
              </a:rPr>
              <a:t>的次数</a:t>
            </a:r>
            <a:endParaRPr lang="en-US" altLang="zh-CN" sz="2200" dirty="0">
              <a:ea typeface="宋体" panose="02010600030101010101" pitchFamily="2" charset="-122"/>
            </a:endParaRPr>
          </a:p>
        </p:txBody>
      </p:sp>
      <p:sp>
        <p:nvSpPr>
          <p:cNvPr id="6" name="Content Placeholder 2"/>
          <p:cNvSpPr txBox="1">
            <a:spLocks noGrp="1"/>
          </p:cNvSpPr>
          <p:nvPr/>
        </p:nvSpPr>
        <p:spPr>
          <a:xfrm>
            <a:off x="8534400" y="5795645"/>
            <a:ext cx="3556635" cy="62928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 fontScale="80000"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dirty="0">
                <a:ea typeface="宋体" panose="02010600030101010101" pitchFamily="2" charset="-122"/>
              </a:rPr>
              <a:t>商品</a:t>
            </a:r>
            <a:r>
              <a:rPr lang="en-US" altLang="zh-CN" dirty="0">
                <a:ea typeface="宋体" panose="02010600030101010101" pitchFamily="2" charset="-122"/>
              </a:rPr>
              <a:t>i</a:t>
            </a:r>
            <a:r>
              <a:rPr lang="zh-CN" altLang="en-US" dirty="0">
                <a:ea typeface="宋体" panose="02010600030101010101" pitchFamily="2" charset="-122"/>
              </a:rPr>
              <a:t>被打过</a:t>
            </a:r>
            <a:r>
              <a:rPr lang="zh-CN" dirty="0">
                <a:ea typeface="宋体" panose="02010600030101010101" pitchFamily="2" charset="-122"/>
              </a:rPr>
              <a:t>标签</a:t>
            </a:r>
            <a:r>
              <a:rPr lang="en-US" altLang="zh-CN" dirty="0">
                <a:ea typeface="宋体" panose="02010600030101010101" pitchFamily="2" charset="-122"/>
              </a:rPr>
              <a:t>t</a:t>
            </a:r>
            <a:r>
              <a:rPr lang="zh-CN" altLang="en-US" dirty="0">
                <a:ea typeface="宋体" panose="02010600030101010101" pitchFamily="2" charset="-122"/>
              </a:rPr>
              <a:t>的次数</a:t>
            </a:r>
            <a:endParaRPr lang="en-US" altLang="zh-CN" dirty="0">
              <a:ea typeface="宋体" panose="02010600030101010101" pitchFamily="2" charset="-122"/>
            </a:endParaRPr>
          </a:p>
        </p:txBody>
      </p:sp>
      <p:sp>
        <p:nvSpPr>
          <p:cNvPr id="7" name="下箭头 6"/>
          <p:cNvSpPr/>
          <p:nvPr/>
        </p:nvSpPr>
        <p:spPr>
          <a:xfrm rot="2280000">
            <a:off x="6602730" y="5572760"/>
            <a:ext cx="367030" cy="466725"/>
          </a:xfrm>
          <a:prstGeom prst="downArrow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ctr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sp>
        <p:nvSpPr>
          <p:cNvPr id="8" name="下箭头 7"/>
          <p:cNvSpPr/>
          <p:nvPr/>
        </p:nvSpPr>
        <p:spPr>
          <a:xfrm rot="19440000">
            <a:off x="9458325" y="5561330"/>
            <a:ext cx="367030" cy="466725"/>
          </a:xfrm>
          <a:prstGeom prst="downArrow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ctr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</p:spTree>
  </p:cSld>
  <p:clrMapOvr>
    <a:masterClrMapping/>
  </p:clrMapOvr>
  <p:transition spd="med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pPr algn="just"/>
            <a:r>
              <a:rPr lang="zh-CN" dirty="0">
                <a:ea typeface="宋体" panose="02010600030101010101" pitchFamily="2" charset="-122"/>
                <a:sym typeface="+mn-ea"/>
              </a:rPr>
              <a:t>作业分析：</a:t>
            </a:r>
            <a:r>
              <a:rPr lang="en-US" altLang="zh-CN" dirty="0">
                <a:ea typeface="宋体" panose="02010600030101010101" pitchFamily="2" charset="-122"/>
                <a:sym typeface="+mn-ea"/>
              </a:rPr>
              <a:t>Delicious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数据集</a:t>
            </a:r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164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200" y="1419860"/>
            <a:ext cx="9430385" cy="4351655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CN" dirty="0">
                <a:ea typeface="宋体" panose="02010600030101010101" pitchFamily="2" charset="-122"/>
              </a:rPr>
              <a:t>数据结构定义：</a:t>
            </a:r>
            <a:endParaRPr dirty="0"/>
          </a:p>
          <a:p>
            <a:pPr>
              <a:lnSpc>
                <a:spcPct val="150000"/>
              </a:lnSpc>
            </a:pPr>
            <a:r>
              <a:rPr dirty="0"/>
              <a:t>用户打标签记录： records[i] = {user, item, tag}</a:t>
            </a:r>
            <a:endParaRPr dirty="0"/>
          </a:p>
          <a:p>
            <a:pPr>
              <a:lnSpc>
                <a:spcPct val="150000"/>
              </a:lnSpc>
            </a:pPr>
            <a:r>
              <a:rPr dirty="0"/>
              <a:t>用户打过的标签：user_tags[u][t] </a:t>
            </a:r>
            <a:endParaRPr dirty="0"/>
          </a:p>
          <a:p>
            <a:pPr>
              <a:lnSpc>
                <a:spcPct val="150000"/>
              </a:lnSpc>
            </a:pPr>
            <a:r>
              <a:rPr lang="zh-CN" dirty="0">
                <a:ea typeface="宋体" panose="02010600030101010101" pitchFamily="2" charset="-122"/>
              </a:rPr>
              <a:t>用户打过标签的商品：</a:t>
            </a:r>
            <a:r>
              <a:rPr lang="en-US" altLang="zh-CN" dirty="0">
                <a:ea typeface="宋体" panose="02010600030101010101" pitchFamily="2" charset="-122"/>
              </a:rPr>
              <a:t>user_items[u][i]</a:t>
            </a:r>
            <a:endParaRPr dirty="0"/>
          </a:p>
          <a:p>
            <a:pPr>
              <a:lnSpc>
                <a:spcPct val="150000"/>
              </a:lnSpc>
            </a:pPr>
            <a:r>
              <a:rPr dirty="0"/>
              <a:t>打上某标签的商品：tag_items[t][i]</a:t>
            </a:r>
            <a:endParaRPr dirty="0"/>
          </a:p>
          <a:p>
            <a:pPr>
              <a:lnSpc>
                <a:spcPct val="150000"/>
              </a:lnSpc>
            </a:pPr>
            <a:r>
              <a:rPr lang="zh-CN" altLang="en-US" dirty="0">
                <a:ea typeface="宋体" panose="02010600030101010101" pitchFamily="2" charset="-122"/>
              </a:rPr>
              <a:t>某标签使用过的用户：tags_users</a:t>
            </a:r>
            <a:r>
              <a:rPr lang="en-US" altLang="zh-CN" dirty="0">
                <a:ea typeface="宋体" panose="02010600030101010101" pitchFamily="2" charset="-122"/>
              </a:rPr>
              <a:t>[t][u]</a:t>
            </a:r>
            <a:endParaRPr lang="en-US" altLang="zh-CN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med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pPr algn="just"/>
            <a:r>
              <a:rPr lang="zh-CN" dirty="0">
                <a:ea typeface="宋体" panose="02010600030101010101" pitchFamily="2" charset="-122"/>
                <a:sym typeface="+mn-ea"/>
              </a:rPr>
              <a:t>作业分析：</a:t>
            </a:r>
            <a:r>
              <a:rPr lang="en-US" altLang="zh-CN" dirty="0">
                <a:ea typeface="宋体" panose="02010600030101010101" pitchFamily="2" charset="-122"/>
                <a:sym typeface="+mn-ea"/>
              </a:rPr>
              <a:t>Delicious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数据集</a:t>
            </a:r>
            <a:endParaRPr lang="en-US" altLang="zh-CN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164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200" y="1419860"/>
            <a:ext cx="9744710" cy="4351655"/>
          </a:xfrm>
          <a:prstGeom prst="rect">
            <a:avLst/>
          </a:prstGeom>
        </p:spPr>
        <p:txBody>
          <a:bodyPr>
            <a:normAutofit fontScale="80000"/>
          </a:bodyPr>
          <a:lstStyle/>
          <a:p>
            <a:pPr>
              <a:lnSpc>
                <a:spcPct val="150000"/>
              </a:lnSpc>
            </a:pPr>
            <a:r>
              <a:rPr lang="zh-CN" dirty="0">
                <a:ea typeface="宋体" panose="02010600030101010101" pitchFamily="2" charset="-122"/>
              </a:rPr>
              <a:t>NormTagBased</a:t>
            </a:r>
            <a:r>
              <a:rPr lang="en-US" altLang="zh-CN" dirty="0">
                <a:ea typeface="宋体" panose="02010600030101010101" pitchFamily="2" charset="-122"/>
              </a:rPr>
              <a:t>-1</a:t>
            </a:r>
            <a:r>
              <a:rPr lang="zh-CN" dirty="0">
                <a:ea typeface="宋体" panose="02010600030101010101" pitchFamily="2" charset="-122"/>
              </a:rPr>
              <a:t>算法：</a:t>
            </a:r>
            <a:endParaRPr dirty="0"/>
          </a:p>
          <a:p>
            <a:pPr>
              <a:lnSpc>
                <a:spcPct val="150000"/>
              </a:lnSpc>
            </a:pPr>
            <a:r>
              <a:rPr lang="zh-CN" dirty="0">
                <a:ea typeface="宋体" panose="02010600030101010101" pitchFamily="2" charset="-122"/>
                <a:sym typeface="+mn-ea"/>
              </a:rPr>
              <a:t>NormTagBased</a:t>
            </a:r>
            <a:r>
              <a:rPr lang="en-US" altLang="zh-CN" dirty="0">
                <a:ea typeface="宋体" panose="02010600030101010101" pitchFamily="2" charset="-122"/>
                <a:sym typeface="+mn-ea"/>
              </a:rPr>
              <a:t>-2</a:t>
            </a:r>
            <a:r>
              <a:rPr lang="zh-CN" dirty="0">
                <a:ea typeface="宋体" panose="02010600030101010101" pitchFamily="2" charset="-122"/>
                <a:sym typeface="+mn-ea"/>
              </a:rPr>
              <a:t>算法：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TagBased-</a:t>
            </a:r>
            <a:r>
              <a:rPr dirty="0"/>
              <a:t>TFIDF</a:t>
            </a:r>
            <a:r>
              <a:rPr lang="zh-CN" dirty="0">
                <a:ea typeface="宋体" panose="02010600030101010101" pitchFamily="2" charset="-122"/>
              </a:rPr>
              <a:t>算法：</a:t>
            </a:r>
            <a:endParaRPr dirty="0"/>
          </a:p>
          <a:p>
            <a:pPr marL="0" indent="0">
              <a:lnSpc>
                <a:spcPct val="150000"/>
              </a:lnSpc>
              <a:buNone/>
            </a:pPr>
            <a:r>
              <a:rPr dirty="0"/>
              <a:t>如果一个</a:t>
            </a:r>
            <a:r>
              <a:rPr lang="en-US" dirty="0"/>
              <a:t>tag</a:t>
            </a:r>
            <a:r>
              <a:rPr dirty="0"/>
              <a:t>很热门，</a:t>
            </a:r>
            <a:r>
              <a:rPr lang="zh-CN" dirty="0">
                <a:ea typeface="宋体" panose="02010600030101010101" pitchFamily="2" charset="-122"/>
              </a:rPr>
              <a:t>会导致</a:t>
            </a:r>
            <a:r>
              <a:rPr lang="en-US" altLang="zh-CN" dirty="0">
                <a:ea typeface="宋体" panose="02010600030101010101" pitchFamily="2" charset="-122"/>
              </a:rPr>
              <a:t>user_tags[t]</a:t>
            </a:r>
            <a:r>
              <a:rPr lang="zh-CN" altLang="en-US" dirty="0">
                <a:ea typeface="宋体" panose="02010600030101010101" pitchFamily="2" charset="-122"/>
              </a:rPr>
              <a:t>很大，所以即使</a:t>
            </a:r>
            <a:r>
              <a:rPr lang="en-US" altLang="zh-CN" dirty="0">
                <a:ea typeface="宋体" panose="02010600030101010101" pitchFamily="2" charset="-122"/>
              </a:rPr>
              <a:t>tag_items[u,t]</a:t>
            </a:r>
            <a:r>
              <a:rPr lang="zh-CN" altLang="en-US" dirty="0">
                <a:ea typeface="宋体" panose="02010600030101010101" pitchFamily="2" charset="-122"/>
              </a:rPr>
              <a:t>很小，也会导致</a:t>
            </a:r>
            <a:r>
              <a:rPr lang="en-US" altLang="zh-CN" dirty="0">
                <a:ea typeface="宋体" panose="02010600030101010101" pitchFamily="2" charset="-122"/>
              </a:rPr>
              <a:t>score(u,i)</a:t>
            </a:r>
            <a:r>
              <a:rPr lang="zh-CN" altLang="en-US" dirty="0">
                <a:ea typeface="宋体" panose="02010600030101010101" pitchFamily="2" charset="-122"/>
              </a:rPr>
              <a:t>很大。给热门标签过大的权重，不能反应用户个性化的兴趣。</a:t>
            </a:r>
            <a:endParaRPr lang="zh-CN" altLang="en-US" dirty="0"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dirty="0">
                <a:ea typeface="宋体" panose="02010600030101010101" pitchFamily="2" charset="-122"/>
              </a:rPr>
              <a:t>这里借鉴</a:t>
            </a:r>
            <a:r>
              <a:rPr dirty="0">
                <a:sym typeface="+mn-ea"/>
              </a:rPr>
              <a:t>TF-IDF的思想</a:t>
            </a:r>
            <a:r>
              <a:rPr lang="zh-CN" dirty="0">
                <a:ea typeface="宋体" panose="02010600030101010101" pitchFamily="2" charset="-122"/>
                <a:sym typeface="+mn-ea"/>
              </a:rPr>
              <a:t>，使用</a:t>
            </a:r>
            <a:r>
              <a:rPr lang="en-US" altLang="zh-CN" dirty="0">
                <a:ea typeface="宋体" panose="02010600030101010101" pitchFamily="2" charset="-122"/>
                <a:sym typeface="+mn-ea"/>
              </a:rPr>
              <a:t>tag_users[t]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表示标签</a:t>
            </a:r>
            <a:r>
              <a:rPr lang="en-US" altLang="zh-CN" dirty="0">
                <a:ea typeface="宋体" panose="02010600030101010101" pitchFamily="2" charset="-122"/>
                <a:sym typeface="+mn-ea"/>
              </a:rPr>
              <a:t>t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被多少个不同的用户使用</a:t>
            </a:r>
            <a:endParaRPr lang="en-US" altLang="zh-CN" dirty="0">
              <a:ea typeface="宋体" panose="02010600030101010101" pitchFamily="2" charset="-122"/>
            </a:endParaRPr>
          </a:p>
        </p:txBody>
      </p:sp>
      <p:graphicFrame>
        <p:nvGraphicFramePr>
          <p:cNvPr id="2" name="对象 1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3962400" y="1306195"/>
          <a:ext cx="5637530" cy="7956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r:id="rId1" imgW="2971800" imgH="419100" progId="Equation.KSEE3">
                  <p:embed/>
                </p:oleObj>
              </mc:Choice>
              <mc:Fallback>
                <p:oleObj name="" r:id="rId1" imgW="2971800" imgH="4191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962400" y="1306195"/>
                        <a:ext cx="5637530" cy="7956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877888" y="5142548"/>
          <a:ext cx="7105650" cy="9105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3" imgW="3276600" imgH="419100" progId="Equation.KSEE3">
                  <p:embed/>
                </p:oleObj>
              </mc:Choice>
              <mc:Fallback>
                <p:oleObj name="" r:id="rId3" imgW="3276600" imgH="4191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77888" y="5142548"/>
                        <a:ext cx="7105650" cy="9105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3933190" y="2228215"/>
          <a:ext cx="5695950" cy="8039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" r:id="rId5" imgW="2971800" imgH="419100" progId="Equation.KSEE3">
                  <p:embed/>
                </p:oleObj>
              </mc:Choice>
              <mc:Fallback>
                <p:oleObj name="" r:id="rId5" imgW="2971800" imgH="4191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933190" y="2228215"/>
                        <a:ext cx="5695950" cy="8039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pPr algn="just"/>
            <a:r>
              <a:rPr lang="zh-CN" dirty="0">
                <a:ea typeface="宋体" panose="02010600030101010101" pitchFamily="2" charset="-122"/>
                <a:sym typeface="+mn-ea"/>
              </a:rPr>
              <a:t>作业分析：</a:t>
            </a:r>
            <a:r>
              <a:rPr lang="en-US" altLang="zh-CN" dirty="0">
                <a:ea typeface="宋体" panose="02010600030101010101" pitchFamily="2" charset="-122"/>
                <a:sym typeface="+mn-ea"/>
              </a:rPr>
              <a:t>Delicious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数据集</a:t>
            </a:r>
            <a:endParaRPr lang="zh-CN" altLang="en-US" dirty="0">
              <a:ea typeface="宋体" panose="02010600030101010101" pitchFamily="2" charset="-122"/>
            </a:endParaRPr>
          </a:p>
        </p:txBody>
      </p:sp>
      <p:graphicFrame>
        <p:nvGraphicFramePr>
          <p:cNvPr id="2" name="表格 1"/>
          <p:cNvGraphicFramePr/>
          <p:nvPr>
            <p:custDataLst>
              <p:tags r:id="rId1"/>
            </p:custDataLst>
          </p:nvPr>
        </p:nvGraphicFramePr>
        <p:xfrm>
          <a:off x="497205" y="1411017"/>
          <a:ext cx="6829425" cy="44291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8825"/>
                <a:gridCol w="758825"/>
                <a:gridCol w="758825"/>
                <a:gridCol w="758825"/>
                <a:gridCol w="758825"/>
                <a:gridCol w="758825"/>
                <a:gridCol w="758825"/>
                <a:gridCol w="758825"/>
                <a:gridCol w="758825"/>
              </a:tblGrid>
              <a:tr h="492125">
                <a:tc>
                  <a:txBody>
                    <a:bodyPr/>
                    <a:p>
                      <a:pPr algn="l">
                        <a:buNone/>
                      </a:pP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p>
                      <a:pPr algn="l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SimpleTagBased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p>
                      <a:pPr algn="l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NormTagBased-1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p>
                      <a:pPr algn="l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NormTagBased-2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p>
                      <a:pPr algn="l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TagBased-TFIDF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</a:tr>
              <a:tr h="492125"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N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精确率</a:t>
                      </a:r>
                      <a:endParaRPr lang="zh-CN" altLang="en-US" sz="14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召回率</a:t>
                      </a:r>
                      <a:endParaRPr lang="zh-CN" altLang="en-US" sz="14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精确率</a:t>
                      </a:r>
                      <a:endParaRPr lang="zh-CN" altLang="en-US" sz="14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召回率</a:t>
                      </a:r>
                      <a:endParaRPr lang="zh-CN" altLang="en-US" sz="14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精确率</a:t>
                      </a:r>
                      <a:endParaRPr lang="zh-CN" altLang="en-US" sz="14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召回率</a:t>
                      </a:r>
                      <a:endParaRPr lang="zh-CN" altLang="en-US" sz="14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精确率</a:t>
                      </a:r>
                      <a:endParaRPr lang="zh-CN" altLang="en-US" sz="14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召回率</a:t>
                      </a:r>
                      <a:endParaRPr lang="zh-CN" altLang="en-US" sz="14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92125"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5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0.829%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0.355%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0.930%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0.394%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0.885%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0.375%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0.930%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0.394%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92125"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10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0.633%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0.542%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0.689%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0.584%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0.622%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0.527%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0.711%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0.602%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92125"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20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0.512%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0.877%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0.496%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0.840%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0.479%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0.811%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0.574%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0.973%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92125"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40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0.381%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1.304%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0.367%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1.243%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0.345%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1.167%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0.401%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1.357%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92125"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60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0.318%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1.635%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0.318%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1.618%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0.285%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1.447%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0.337%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1.713%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92125"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80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0.276%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1.893%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0.284%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1.926%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0.249%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1.684%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0.303%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2.054%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92125"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100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0.248%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2.124%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0.249%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2.106%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0.230%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1.945%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0.269%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2.277%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3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7518400" y="1553210"/>
            <a:ext cx="4480560" cy="4944110"/>
          </a:xfrm>
          <a:prstGeom prst="rect">
            <a:avLst/>
          </a:prstGeom>
        </p:spPr>
        <p:txBody>
          <a:bodyPr>
            <a:noAutofit/>
          </a:bodyPr>
          <a:p>
            <a:pPr>
              <a:lnSpc>
                <a:spcPct val="150000"/>
              </a:lnSpc>
            </a:pPr>
            <a:r>
              <a:rPr lang="en-US" altLang="zh-CN" sz="2200" dirty="0">
                <a:ea typeface="宋体" panose="02010600030101010101" pitchFamily="2" charset="-122"/>
                <a:sym typeface="+mn-ea"/>
              </a:rPr>
              <a:t>TagBased-TFIDF</a:t>
            </a:r>
            <a:r>
              <a:rPr lang="zh-CN" altLang="en-US" sz="2200" dirty="0">
                <a:ea typeface="宋体" panose="02010600030101010101" pitchFamily="2" charset="-122"/>
                <a:sym typeface="+mn-ea"/>
              </a:rPr>
              <a:t>效果最好</a:t>
            </a:r>
            <a:endParaRPr lang="zh-CN" altLang="en-US" sz="22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2200" dirty="0">
                <a:ea typeface="宋体" panose="02010600030101010101" pitchFamily="2" charset="-122"/>
                <a:sym typeface="+mn-ea"/>
              </a:rPr>
              <a:t>NormTagBased</a:t>
            </a:r>
            <a:r>
              <a:rPr lang="zh-CN" altLang="zh-CN" sz="2200" dirty="0">
                <a:ea typeface="宋体" panose="02010600030101010101" pitchFamily="2" charset="-122"/>
                <a:sym typeface="+mn-ea"/>
              </a:rPr>
              <a:t>可以采用不同的惩罚项，</a:t>
            </a:r>
            <a:r>
              <a:rPr lang="en-US" altLang="zh-CN" sz="2200" dirty="0">
                <a:ea typeface="宋体" panose="02010600030101010101" pitchFamily="2" charset="-122"/>
                <a:sym typeface="+mn-ea"/>
              </a:rPr>
              <a:t>tag_users, tag_items</a:t>
            </a:r>
            <a:endParaRPr lang="en-US" altLang="zh-CN" sz="22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200" dirty="0">
                <a:ea typeface="宋体" panose="02010600030101010101" pitchFamily="2" charset="-122"/>
                <a:sym typeface="+mn-ea"/>
              </a:rPr>
              <a:t>采用</a:t>
            </a:r>
            <a:r>
              <a:rPr lang="en-US" altLang="zh-CN" sz="2200" dirty="0">
                <a:ea typeface="宋体" panose="02010600030101010101" pitchFamily="2" charset="-122"/>
                <a:sym typeface="+mn-ea"/>
              </a:rPr>
              <a:t>tag_users</a:t>
            </a:r>
            <a:r>
              <a:rPr lang="zh-CN" altLang="zh-CN" sz="2200" dirty="0">
                <a:ea typeface="宋体" panose="02010600030101010101" pitchFamily="2" charset="-122"/>
                <a:sym typeface="+mn-ea"/>
              </a:rPr>
              <a:t>作为惩罚项的结果好于</a:t>
            </a:r>
            <a:r>
              <a:rPr lang="en-US" altLang="zh-CN" sz="2200" dirty="0">
                <a:ea typeface="宋体" panose="02010600030101010101" pitchFamily="2" charset="-122"/>
                <a:sym typeface="+mn-ea"/>
              </a:rPr>
              <a:t>tag_items</a:t>
            </a:r>
            <a:endParaRPr lang="en-US" altLang="zh-CN" sz="2200" dirty="0">
              <a:ea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  <p:transition spd="med"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pPr algn="just"/>
            <a:r>
              <a:rPr lang="en-US" dirty="0">
                <a:ea typeface="宋体" panose="02010600030101010101" pitchFamily="2" charset="-122"/>
              </a:rPr>
              <a:t>Action</a:t>
            </a:r>
            <a:r>
              <a:rPr altLang="zh-CN" dirty="0">
                <a:ea typeface="宋体" panose="02010600030101010101" pitchFamily="2" charset="-122"/>
              </a:rPr>
              <a:t>：</a:t>
            </a:r>
            <a:r>
              <a:rPr dirty="0">
                <a:ea typeface="宋体" panose="02010600030101010101" pitchFamily="2" charset="-122"/>
              </a:rPr>
              <a:t>MarketBasket</a:t>
            </a:r>
            <a:r>
              <a:rPr lang="zh-CN" dirty="0">
                <a:ea typeface="宋体" panose="02010600030101010101" pitchFamily="2" charset="-122"/>
              </a:rPr>
              <a:t>购物篮分析</a:t>
            </a:r>
            <a:endParaRPr lang="zh-CN" dirty="0">
              <a:ea typeface="宋体" panose="02010600030101010101" pitchFamily="2" charset="-122"/>
            </a:endParaRPr>
          </a:p>
        </p:txBody>
      </p:sp>
      <p:sp>
        <p:nvSpPr>
          <p:cNvPr id="4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200" y="1504950"/>
            <a:ext cx="4480560" cy="4944110"/>
          </a:xfrm>
          <a:prstGeom prst="rect">
            <a:avLst/>
          </a:prstGeom>
        </p:spPr>
        <p:txBody>
          <a:bodyPr>
            <a:noAutofit/>
          </a:bodyPr>
          <a:p>
            <a:pPr marL="0" indent="0">
              <a:lnSpc>
                <a:spcPct val="150000"/>
              </a:lnSpc>
              <a:buNone/>
            </a:pPr>
            <a:r>
              <a:rPr lang="zh-CN" altLang="en-US" sz="2200" dirty="0">
                <a:ea typeface="宋体" panose="02010600030101010101" pitchFamily="2" charset="-122"/>
                <a:sym typeface="+mn-ea"/>
              </a:rPr>
              <a:t>数据集：MarketBasket</a:t>
            </a:r>
            <a:endParaRPr lang="zh-CN" altLang="en-US" sz="22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2200" dirty="0">
                <a:ea typeface="宋体" panose="02010600030101010101" pitchFamily="2" charset="-122"/>
                <a:sym typeface="+mn-ea"/>
              </a:rPr>
              <a:t>下载地址：https://www.kaggle.com/dragonheir/basket-optimisation</a:t>
            </a:r>
            <a:endParaRPr lang="zh-CN" altLang="en-US" sz="22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2200" dirty="0">
                <a:ea typeface="宋体" panose="02010600030101010101" pitchFamily="2" charset="-122"/>
                <a:sym typeface="+mn-ea"/>
              </a:rPr>
              <a:t>该数据集为</a:t>
            </a:r>
            <a:r>
              <a:rPr lang="en-US" altLang="zh-CN" sz="2200" dirty="0">
                <a:ea typeface="宋体" panose="02010600030101010101" pitchFamily="2" charset="-122"/>
                <a:sym typeface="+mn-ea"/>
              </a:rPr>
              <a:t>rawdata</a:t>
            </a:r>
            <a:r>
              <a:rPr lang="zh-CN" altLang="zh-CN" sz="2200" dirty="0">
                <a:ea typeface="宋体" panose="02010600030101010101" pitchFamily="2" charset="-122"/>
                <a:sym typeface="+mn-ea"/>
              </a:rPr>
              <a:t>，没有记录</a:t>
            </a:r>
            <a:r>
              <a:rPr lang="en-US" altLang="zh-CN" sz="2200" dirty="0">
                <a:ea typeface="宋体" panose="02010600030101010101" pitchFamily="2" charset="-122"/>
                <a:sym typeface="+mn-ea"/>
              </a:rPr>
              <a:t>TransactionID</a:t>
            </a:r>
            <a:r>
              <a:rPr lang="zh-CN" altLang="en-US" sz="2200" dirty="0">
                <a:ea typeface="宋体" panose="02010600030101010101" pitchFamily="2" charset="-122"/>
                <a:sym typeface="+mn-ea"/>
              </a:rPr>
              <a:t>和列名</a:t>
            </a:r>
            <a:endParaRPr lang="zh-CN" altLang="en-US" sz="22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200" dirty="0">
                <a:ea typeface="宋体" panose="02010600030101010101" pitchFamily="2" charset="-122"/>
                <a:sym typeface="+mn-ea"/>
              </a:rPr>
              <a:t>ToDo</a:t>
            </a:r>
            <a:r>
              <a:rPr lang="zh-CN" altLang="zh-CN" sz="2200" dirty="0">
                <a:ea typeface="宋体" panose="02010600030101010101" pitchFamily="2" charset="-122"/>
                <a:sym typeface="+mn-ea"/>
              </a:rPr>
              <a:t>：</a:t>
            </a:r>
            <a:r>
              <a:rPr lang="zh-CN" altLang="en-US" sz="2200" dirty="0">
                <a:ea typeface="宋体" panose="02010600030101010101" pitchFamily="2" charset="-122"/>
                <a:sym typeface="+mn-ea"/>
              </a:rPr>
              <a:t>统计交易中的频繁项集和关联规则</a:t>
            </a:r>
            <a:endParaRPr lang="zh-CN" altLang="en-US" sz="2200" dirty="0">
              <a:ea typeface="宋体" panose="02010600030101010101" pitchFamily="2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19395" y="1504950"/>
            <a:ext cx="6625590" cy="246062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229225" y="4251960"/>
            <a:ext cx="680593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 </a:t>
            </a:r>
            <a:r>
              <a:rPr kumimoji="0" lang="en-US" altLang="zh-CN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宋体" panose="02010600030101010101" pitchFamily="2" charset="-122"/>
                <a:cs typeface="+mn-cs"/>
                <a:sym typeface="Calibri" panose="020F0502020204030204"/>
              </a:rPr>
              <a:t>H</a:t>
            </a:r>
            <a:r>
              <a:rPr kumimoji="0" lang="en-US" altLang="zh-CN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ints:</a:t>
            </a: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data = pd.read_csv('./Market_Basket_Optimisation.csv', header = None)</a:t>
            </a: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</p:spTree>
    <p:custDataLst>
      <p:tags r:id="rId2"/>
    </p:custData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pPr algn="just"/>
            <a:r>
              <a:rPr lang="zh-CN" dirty="0">
                <a:ea typeface="宋体" panose="02010600030101010101" pitchFamily="2" charset="-122"/>
              </a:rPr>
              <a:t>作业分析：</a:t>
            </a:r>
            <a:r>
              <a:rPr dirty="0">
                <a:ea typeface="宋体" panose="02010600030101010101" pitchFamily="2" charset="-122"/>
              </a:rPr>
              <a:t>MarketBasket</a:t>
            </a:r>
            <a:r>
              <a:rPr lang="zh-CN" dirty="0">
                <a:ea typeface="宋体" panose="02010600030101010101" pitchFamily="2" charset="-122"/>
              </a:rPr>
              <a:t>购物篮分析</a:t>
            </a:r>
            <a:endParaRPr lang="zh-CN" dirty="0">
              <a:ea typeface="宋体" panose="02010600030101010101" pitchFamily="2" charset="-122"/>
            </a:endParaRPr>
          </a:p>
        </p:txBody>
      </p:sp>
      <p:sp>
        <p:nvSpPr>
          <p:cNvPr id="4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200" y="1504950"/>
            <a:ext cx="9691370" cy="4944110"/>
          </a:xfrm>
          <a:prstGeom prst="rect">
            <a:avLst/>
          </a:prstGeom>
        </p:spPr>
        <p:txBody>
          <a:bodyPr>
            <a:noAutofit/>
          </a:bodyPr>
          <a:p>
            <a:pPr marL="0" indent="0">
              <a:lnSpc>
                <a:spcPct val="150000"/>
              </a:lnSpc>
              <a:buNone/>
            </a:pPr>
            <a:r>
              <a:rPr lang="zh-CN" altLang="en-US" sz="2200" dirty="0">
                <a:ea typeface="宋体" panose="02010600030101010101" pitchFamily="2" charset="-122"/>
                <a:sym typeface="+mn-ea"/>
              </a:rPr>
              <a:t>data = pd.read_csv('../input/basket-optimisation/Market_Basket_Optimisation.csv')</a:t>
            </a:r>
            <a:endParaRPr lang="zh-CN" altLang="en-US" sz="22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2200" dirty="0">
                <a:ea typeface="宋体" panose="02010600030101010101" pitchFamily="2" charset="-122"/>
                <a:sym typeface="+mn-ea"/>
              </a:rPr>
              <a:t>data.head()</a:t>
            </a:r>
            <a:endParaRPr lang="zh-CN" altLang="en-US" sz="22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endParaRPr lang="zh-CN" altLang="en-US" sz="2200" dirty="0">
              <a:ea typeface="宋体" panose="02010600030101010101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2731770"/>
            <a:ext cx="7896225" cy="20574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pPr algn="just"/>
            <a:r>
              <a:rPr lang="zh-CN" dirty="0">
                <a:ea typeface="宋体" panose="02010600030101010101" pitchFamily="2" charset="-122"/>
              </a:rPr>
              <a:t>作业分析：</a:t>
            </a:r>
            <a:r>
              <a:rPr dirty="0">
                <a:ea typeface="宋体" panose="02010600030101010101" pitchFamily="2" charset="-122"/>
              </a:rPr>
              <a:t>MarketBasket</a:t>
            </a:r>
            <a:r>
              <a:rPr lang="zh-CN" dirty="0">
                <a:ea typeface="宋体" panose="02010600030101010101" pitchFamily="2" charset="-122"/>
              </a:rPr>
              <a:t>购物篮分析</a:t>
            </a:r>
            <a:endParaRPr lang="zh-CN" dirty="0">
              <a:ea typeface="宋体" panose="02010600030101010101" pitchFamily="2" charset="-122"/>
            </a:endParaRPr>
          </a:p>
        </p:txBody>
      </p:sp>
      <p:sp>
        <p:nvSpPr>
          <p:cNvPr id="4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200" y="1504950"/>
            <a:ext cx="9691370" cy="4944110"/>
          </a:xfrm>
          <a:prstGeom prst="rect">
            <a:avLst/>
          </a:prstGeom>
        </p:spPr>
        <p:txBody>
          <a:bodyPr>
            <a:noAutofit/>
          </a:bodyPr>
          <a:p>
            <a:pPr marL="0" indent="0">
              <a:lnSpc>
                <a:spcPct val="150000"/>
              </a:lnSpc>
              <a:buNone/>
            </a:pPr>
            <a:r>
              <a:rPr lang="zh-CN" altLang="en-US" sz="2200" dirty="0">
                <a:ea typeface="宋体" panose="02010600030101010101" pitchFamily="2" charset="-122"/>
                <a:sym typeface="+mn-ea"/>
              </a:rPr>
              <a:t>def encode_units(x):</a:t>
            </a:r>
            <a:endParaRPr lang="zh-CN" altLang="en-US" sz="22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2200" dirty="0">
                <a:ea typeface="宋体" panose="02010600030101010101" pitchFamily="2" charset="-122"/>
                <a:sym typeface="+mn-ea"/>
              </a:rPr>
              <a:t>    if x != 0:</a:t>
            </a:r>
            <a:endParaRPr lang="zh-CN" altLang="en-US" sz="22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2200" dirty="0">
                <a:ea typeface="宋体" panose="02010600030101010101" pitchFamily="2" charset="-122"/>
                <a:sym typeface="+mn-ea"/>
              </a:rPr>
              <a:t>        return 1</a:t>
            </a:r>
            <a:endParaRPr lang="zh-CN" altLang="en-US" sz="22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2200" dirty="0">
                <a:ea typeface="宋体" panose="02010600030101010101" pitchFamily="2" charset="-122"/>
                <a:sym typeface="+mn-ea"/>
              </a:rPr>
              <a:t>    else:</a:t>
            </a:r>
            <a:endParaRPr lang="zh-CN" altLang="en-US" sz="22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2200" dirty="0">
                <a:ea typeface="宋体" panose="02010600030101010101" pitchFamily="2" charset="-122"/>
                <a:sym typeface="+mn-ea"/>
              </a:rPr>
              <a:t>        return 0</a:t>
            </a:r>
            <a:endParaRPr lang="zh-CN" altLang="en-US" sz="22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2200" dirty="0">
                <a:ea typeface="宋体" panose="02010600030101010101" pitchFamily="2" charset="-122"/>
                <a:sym typeface="+mn-ea"/>
              </a:rPr>
              <a:t>hot_encoded_df=data.fillna(0)</a:t>
            </a:r>
            <a:endParaRPr lang="zh-CN" altLang="en-US" sz="22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2200" dirty="0">
                <a:ea typeface="宋体" panose="02010600030101010101" pitchFamily="2" charset="-122"/>
                <a:sym typeface="+mn-ea"/>
              </a:rPr>
              <a:t>hot_encoded_df = hot_encoded_df.applymap(encode_units)</a:t>
            </a:r>
            <a:endParaRPr lang="zh-CN" altLang="en-US" sz="22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2200" dirty="0">
                <a:ea typeface="宋体" panose="02010600030101010101" pitchFamily="2" charset="-122"/>
                <a:sym typeface="+mn-ea"/>
              </a:rPr>
              <a:t>hot_encoded_df</a:t>
            </a:r>
            <a:endParaRPr lang="zh-CN" altLang="en-US" sz="22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endParaRPr lang="zh-CN" altLang="en-US" sz="2200" dirty="0">
              <a:ea typeface="宋体" panose="02010600030101010101" pitchFamily="2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43985" y="1638300"/>
            <a:ext cx="7886700" cy="319087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pPr algn="just"/>
            <a:r>
              <a:rPr lang="zh-CN" dirty="0">
                <a:ea typeface="宋体" panose="02010600030101010101" pitchFamily="2" charset="-122"/>
              </a:rPr>
              <a:t>作业分析：</a:t>
            </a:r>
            <a:r>
              <a:rPr dirty="0">
                <a:ea typeface="宋体" panose="02010600030101010101" pitchFamily="2" charset="-122"/>
              </a:rPr>
              <a:t>MarketBasket</a:t>
            </a:r>
            <a:r>
              <a:rPr lang="zh-CN" dirty="0">
                <a:ea typeface="宋体" panose="02010600030101010101" pitchFamily="2" charset="-122"/>
              </a:rPr>
              <a:t>购物篮分析</a:t>
            </a:r>
            <a:endParaRPr lang="zh-CN" dirty="0">
              <a:ea typeface="宋体" panose="02010600030101010101" pitchFamily="2" charset="-122"/>
            </a:endParaRPr>
          </a:p>
        </p:txBody>
      </p:sp>
      <p:sp>
        <p:nvSpPr>
          <p:cNvPr id="4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200" y="1504950"/>
            <a:ext cx="9691370" cy="4944110"/>
          </a:xfrm>
          <a:prstGeom prst="rect">
            <a:avLst/>
          </a:prstGeom>
        </p:spPr>
        <p:txBody>
          <a:bodyPr>
            <a:noAutofit/>
          </a:bodyPr>
          <a:p>
            <a:pPr marL="0" indent="0">
              <a:lnSpc>
                <a:spcPct val="150000"/>
              </a:lnSpc>
              <a:buNone/>
            </a:pPr>
            <a:r>
              <a:rPr lang="zh-CN" altLang="en-US" sz="1400" dirty="0">
                <a:ea typeface="宋体" panose="02010600030101010101" pitchFamily="2" charset="-122"/>
                <a:sym typeface="+mn-ea"/>
              </a:rPr>
              <a:t>from efficient_apriori import apriori</a:t>
            </a:r>
            <a:endParaRPr lang="zh-CN" altLang="en-US" sz="14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400" dirty="0">
                <a:ea typeface="宋体" panose="02010600030101010101" pitchFamily="2" charset="-122"/>
                <a:sym typeface="+mn-ea"/>
              </a:rPr>
              <a:t>dataset = pd.read_csv('./Market_Basket_Optimisation.csv', header = None) </a:t>
            </a:r>
            <a:endParaRPr lang="zh-CN" altLang="en-US" sz="14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400" dirty="0">
                <a:ea typeface="宋体" panose="02010600030101010101" pitchFamily="2" charset="-122"/>
                <a:sym typeface="+mn-ea"/>
              </a:rPr>
              <a:t>print(dataset.shape)</a:t>
            </a:r>
            <a:endParaRPr lang="zh-CN" altLang="en-US" sz="14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400" dirty="0">
                <a:ea typeface="宋体" panose="02010600030101010101" pitchFamily="2" charset="-122"/>
                <a:sym typeface="+mn-ea"/>
              </a:rPr>
              <a:t># 将数据存放到transactions中</a:t>
            </a:r>
            <a:endParaRPr lang="zh-CN" altLang="en-US" sz="14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400" dirty="0">
                <a:ea typeface="宋体" panose="02010600030101010101" pitchFamily="2" charset="-122"/>
                <a:sym typeface="+mn-ea"/>
              </a:rPr>
              <a:t>transactions = []</a:t>
            </a:r>
            <a:endParaRPr lang="zh-CN" altLang="en-US" sz="14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400" dirty="0">
                <a:ea typeface="宋体" panose="02010600030101010101" pitchFamily="2" charset="-122"/>
                <a:sym typeface="+mn-ea"/>
              </a:rPr>
              <a:t>for i in range(0, dataset.shape[0]):</a:t>
            </a:r>
            <a:endParaRPr lang="zh-CN" altLang="en-US" sz="14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400" dirty="0">
                <a:ea typeface="宋体" panose="02010600030101010101" pitchFamily="2" charset="-122"/>
                <a:sym typeface="+mn-ea"/>
              </a:rPr>
              <a:t>    transactions.append([str(dataset.values[i, j]) for j in range(0, 20)])</a:t>
            </a:r>
            <a:endParaRPr lang="zh-CN" altLang="en-US" sz="14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400" dirty="0">
                <a:ea typeface="宋体" panose="02010600030101010101" pitchFamily="2" charset="-122"/>
                <a:sym typeface="+mn-ea"/>
              </a:rPr>
              <a:t># 挖掘频繁项集和频繁规则</a:t>
            </a:r>
            <a:endParaRPr lang="zh-CN" altLang="en-US" sz="14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400" dirty="0">
                <a:ea typeface="宋体" panose="02010600030101010101" pitchFamily="2" charset="-122"/>
                <a:sym typeface="+mn-ea"/>
              </a:rPr>
              <a:t>itemsets, rules = apriori(transactions, min_support=0.02,  min_confidence=0.7)</a:t>
            </a:r>
            <a:endParaRPr lang="zh-CN" altLang="en-US" sz="14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400" dirty="0">
                <a:ea typeface="宋体" panose="02010600030101010101" pitchFamily="2" charset="-122"/>
                <a:sym typeface="+mn-ea"/>
              </a:rPr>
              <a:t>print("频繁项集：", itemsets)</a:t>
            </a:r>
            <a:endParaRPr lang="zh-CN" altLang="en-US" sz="14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400" dirty="0">
                <a:ea typeface="宋体" panose="02010600030101010101" pitchFamily="2" charset="-122"/>
                <a:sym typeface="+mn-ea"/>
              </a:rPr>
              <a:t>print("关联规则：", rules)</a:t>
            </a:r>
            <a:endParaRPr lang="zh-CN" altLang="en-US" sz="1400" dirty="0">
              <a:ea typeface="宋体" panose="02010600030101010101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30445" y="2562860"/>
            <a:ext cx="6972300" cy="141922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pPr algn="just"/>
            <a:r>
              <a:rPr lang="zh-CN" dirty="0">
                <a:ea typeface="宋体" panose="02010600030101010101" pitchFamily="2" charset="-122"/>
              </a:rPr>
              <a:t>作业分析：</a:t>
            </a:r>
            <a:r>
              <a:rPr dirty="0">
                <a:ea typeface="宋体" panose="02010600030101010101" pitchFamily="2" charset="-122"/>
              </a:rPr>
              <a:t>MarketBasket</a:t>
            </a:r>
            <a:r>
              <a:rPr lang="zh-CN" dirty="0">
                <a:ea typeface="宋体" panose="02010600030101010101" pitchFamily="2" charset="-122"/>
              </a:rPr>
              <a:t>购物篮分析</a:t>
            </a:r>
            <a:endParaRPr lang="zh-CN" dirty="0">
              <a:ea typeface="宋体" panose="02010600030101010101" pitchFamily="2" charset="-122"/>
            </a:endParaRPr>
          </a:p>
        </p:txBody>
      </p:sp>
      <p:sp>
        <p:nvSpPr>
          <p:cNvPr id="4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244475" y="1310005"/>
            <a:ext cx="5455920" cy="4944110"/>
          </a:xfrm>
          <a:prstGeom prst="rect">
            <a:avLst/>
          </a:prstGeom>
        </p:spPr>
        <p:txBody>
          <a:bodyPr>
            <a:noAutofit/>
          </a:bodyPr>
          <a:p>
            <a:pPr marL="0" indent="0">
              <a:lnSpc>
                <a:spcPct val="150000"/>
              </a:lnSpc>
              <a:buNone/>
            </a:pPr>
            <a:r>
              <a:rPr lang="zh-CN" altLang="en-US" sz="1300" dirty="0">
                <a:ea typeface="宋体" panose="02010600030101010101" pitchFamily="2" charset="-122"/>
                <a:sym typeface="+mn-ea"/>
              </a:rPr>
              <a:t>from efficient_apriori import apriori</a:t>
            </a:r>
            <a:endParaRPr lang="zh-CN" altLang="en-US" sz="13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300" dirty="0">
                <a:ea typeface="宋体" panose="02010600030101010101" pitchFamily="2" charset="-122"/>
                <a:sym typeface="+mn-ea"/>
              </a:rPr>
              <a:t>dataset = pd.read_csv('./Market_Basket_Optimisation.csv', header = None) </a:t>
            </a:r>
            <a:endParaRPr lang="zh-CN" altLang="en-US" sz="13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300" dirty="0">
                <a:ea typeface="宋体" panose="02010600030101010101" pitchFamily="2" charset="-122"/>
                <a:sym typeface="+mn-ea"/>
              </a:rPr>
              <a:t>transactions = []</a:t>
            </a:r>
            <a:endParaRPr lang="zh-CN" altLang="en-US" sz="13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300" dirty="0">
                <a:ea typeface="宋体" panose="02010600030101010101" pitchFamily="2" charset="-122"/>
                <a:sym typeface="+mn-ea"/>
              </a:rPr>
              <a:t>for i in range(0, dataset.shape[0]):</a:t>
            </a:r>
            <a:endParaRPr lang="zh-CN" altLang="en-US" sz="13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300" dirty="0">
                <a:ea typeface="宋体" panose="02010600030101010101" pitchFamily="2" charset="-122"/>
                <a:sym typeface="+mn-ea"/>
              </a:rPr>
              <a:t>	temp = []</a:t>
            </a:r>
            <a:endParaRPr lang="zh-CN" altLang="en-US" sz="13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300" dirty="0">
                <a:ea typeface="宋体" panose="02010600030101010101" pitchFamily="2" charset="-122"/>
                <a:sym typeface="+mn-ea"/>
              </a:rPr>
              <a:t>	for j in range(0, 20):</a:t>
            </a:r>
            <a:endParaRPr lang="zh-CN" altLang="en-US" sz="13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300" dirty="0">
                <a:ea typeface="宋体" panose="02010600030101010101" pitchFamily="2" charset="-122"/>
                <a:sym typeface="+mn-ea"/>
              </a:rPr>
              <a:t>		if str(dataset.values[i, j]) != 'nan':</a:t>
            </a:r>
            <a:endParaRPr lang="zh-CN" altLang="en-US" sz="13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300" dirty="0">
                <a:ea typeface="宋体" panose="02010600030101010101" pitchFamily="2" charset="-122"/>
                <a:sym typeface="+mn-ea"/>
              </a:rPr>
              <a:t>			temp.append(dataset.values[i, j])</a:t>
            </a:r>
            <a:endParaRPr lang="zh-CN" altLang="en-US" sz="13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300" dirty="0">
                <a:ea typeface="宋体" panose="02010600030101010101" pitchFamily="2" charset="-122"/>
                <a:sym typeface="+mn-ea"/>
              </a:rPr>
              <a:t>	transactions.append(temp)</a:t>
            </a:r>
            <a:endParaRPr lang="zh-CN" altLang="en-US" sz="13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300" dirty="0">
                <a:ea typeface="宋体" panose="02010600030101010101" pitchFamily="2" charset="-122"/>
                <a:sym typeface="+mn-ea"/>
              </a:rPr>
              <a:t>itemsets, rules = apriori(transactions, min_support=0.02,  min_confidence=0.7)</a:t>
            </a:r>
            <a:endParaRPr lang="zh-CN" altLang="en-US" sz="13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300" dirty="0">
                <a:ea typeface="宋体" panose="02010600030101010101" pitchFamily="2" charset="-122"/>
                <a:sym typeface="+mn-ea"/>
              </a:rPr>
              <a:t>print("频繁项集：", itemsets)</a:t>
            </a:r>
            <a:endParaRPr lang="zh-CN" altLang="en-US" sz="13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300" dirty="0">
                <a:ea typeface="宋体" panose="02010600030101010101" pitchFamily="2" charset="-122"/>
                <a:sym typeface="+mn-ea"/>
              </a:rPr>
              <a:t>print("关联规则：", rules)</a:t>
            </a:r>
            <a:endParaRPr lang="zh-CN" altLang="en-US" sz="1300" dirty="0">
              <a:ea typeface="宋体" panose="02010600030101010101" pitchFamily="2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07050" y="1443355"/>
            <a:ext cx="6574155" cy="443801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zh-CN" dirty="0">
                <a:ea typeface="宋体" panose="02010600030101010101" pitchFamily="2" charset="-122"/>
                <a:sym typeface="+mn-ea"/>
              </a:rPr>
              <a:t>图论基本知识</a:t>
            </a:r>
            <a:endParaRPr lang="zh-CN" dirty="0">
              <a:ea typeface="宋体" panose="02010600030101010101" pitchFamily="2" charset="-122"/>
            </a:endParaRP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915670" y="1936115"/>
            <a:ext cx="8691245" cy="351472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 fontScale="60000"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sz="3800" dirty="0">
                <a:ea typeface="宋体" panose="02010600030101010101" pitchFamily="2" charset="-122"/>
              </a:rPr>
              <a:t>有向图：边有方向的图，也就是</a:t>
            </a:r>
            <a:r>
              <a:rPr lang="en-US" altLang="zh-CN" sz="3800" dirty="0">
                <a:ea typeface="宋体" panose="02010600030101010101" pitchFamily="2" charset="-122"/>
              </a:rPr>
              <a:t>A-&gt;B != B-&gt;A</a:t>
            </a:r>
            <a:endParaRPr lang="zh-CN" sz="3800" dirty="0"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sz="3800" dirty="0">
                <a:ea typeface="宋体" panose="02010600030101010101" pitchFamily="2" charset="-122"/>
              </a:rPr>
              <a:t>无向图：没有方向的图，也就是有向图去掉所有方向</a:t>
            </a:r>
            <a:endParaRPr lang="zh-CN" sz="3800" dirty="0"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sz="3800" dirty="0">
                <a:ea typeface="宋体" panose="02010600030101010101" pitchFamily="2" charset="-122"/>
              </a:rPr>
              <a:t>入度：有向图某个顶点作为终点的次数和。</a:t>
            </a:r>
            <a:endParaRPr lang="zh-CN" sz="3800" dirty="0"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sz="3800" dirty="0">
                <a:ea typeface="宋体" panose="02010600030101010101" pitchFamily="2" charset="-122"/>
              </a:rPr>
              <a:t>出度：有向图某个顶点作为起点的次数和。</a:t>
            </a:r>
            <a:endParaRPr lang="zh-CN" sz="3800" dirty="0"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sz="3800" dirty="0">
                <a:ea typeface="宋体" panose="02010600030101010101" pitchFamily="2" charset="-122"/>
              </a:rPr>
              <a:t>入度</a:t>
            </a:r>
            <a:r>
              <a:rPr lang="en-US" altLang="zh-CN" sz="3800" dirty="0">
                <a:ea typeface="宋体" panose="02010600030101010101" pitchFamily="2" charset="-122"/>
              </a:rPr>
              <a:t>+</a:t>
            </a:r>
            <a:r>
              <a:rPr lang="zh-CN" altLang="en-US" sz="3800" dirty="0">
                <a:ea typeface="宋体" panose="02010600030101010101" pitchFamily="2" charset="-122"/>
              </a:rPr>
              <a:t>出度称之为节点的度</a:t>
            </a:r>
            <a:endParaRPr lang="zh-CN" altLang="en-US" sz="3800" dirty="0">
              <a:ea typeface="宋体" panose="0201060003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64195" y="1573530"/>
            <a:ext cx="3400425" cy="2600325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 noGrp="1"/>
          </p:cNvSpPr>
          <p:nvPr/>
        </p:nvSpPr>
        <p:spPr>
          <a:xfrm>
            <a:off x="8317865" y="4173855"/>
            <a:ext cx="3316605" cy="91503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zh-CN" sz="2200" dirty="0">
                <a:ea typeface="宋体" panose="02010600030101010101" pitchFamily="2" charset="-122"/>
              </a:rPr>
              <a:t>A</a:t>
            </a:r>
            <a:r>
              <a:rPr lang="zh-CN" altLang="en-US" sz="2200" dirty="0">
                <a:ea typeface="宋体" panose="02010600030101010101" pitchFamily="2" charset="-122"/>
              </a:rPr>
              <a:t>的出度</a:t>
            </a:r>
            <a:r>
              <a:rPr lang="en-US" altLang="zh-CN" sz="2200" dirty="0">
                <a:ea typeface="宋体" panose="02010600030101010101" pitchFamily="2" charset="-122"/>
              </a:rPr>
              <a:t>=</a:t>
            </a:r>
            <a:r>
              <a:rPr lang="zh-CN" altLang="en-US" sz="2200" dirty="0">
                <a:ea typeface="宋体" panose="02010600030101010101" pitchFamily="2" charset="-122"/>
              </a:rPr>
              <a:t>？入度</a:t>
            </a:r>
            <a:r>
              <a:rPr lang="en-US" altLang="zh-CN" sz="2200" dirty="0">
                <a:ea typeface="宋体" panose="02010600030101010101" pitchFamily="2" charset="-122"/>
              </a:rPr>
              <a:t>=</a:t>
            </a:r>
            <a:r>
              <a:rPr lang="zh-CN" altLang="en-US" sz="2200" dirty="0">
                <a:ea typeface="宋体" panose="02010600030101010101" pitchFamily="2" charset="-122"/>
              </a:rPr>
              <a:t>？度</a:t>
            </a:r>
            <a:r>
              <a:rPr lang="en-US" altLang="zh-CN" sz="2200" dirty="0">
                <a:ea typeface="宋体" panose="02010600030101010101" pitchFamily="2" charset="-122"/>
              </a:rPr>
              <a:t>=</a:t>
            </a:r>
            <a:r>
              <a:rPr lang="zh-CN" altLang="zh-CN" sz="2200" dirty="0">
                <a:ea typeface="宋体" panose="02010600030101010101" pitchFamily="2" charset="-122"/>
              </a:rPr>
              <a:t>？</a:t>
            </a:r>
            <a:endParaRPr lang="zh-CN" altLang="zh-CN" sz="2200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med"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pPr algn="just"/>
            <a:r>
              <a:rPr lang="zh-CN" dirty="0">
                <a:ea typeface="宋体" panose="02010600030101010101" pitchFamily="2" charset="-122"/>
              </a:rPr>
              <a:t>作业分析：</a:t>
            </a:r>
            <a:r>
              <a:rPr dirty="0">
                <a:ea typeface="宋体" panose="02010600030101010101" pitchFamily="2" charset="-122"/>
              </a:rPr>
              <a:t>MarketBasket</a:t>
            </a:r>
            <a:r>
              <a:rPr lang="zh-CN" dirty="0">
                <a:ea typeface="宋体" panose="02010600030101010101" pitchFamily="2" charset="-122"/>
              </a:rPr>
              <a:t>购物篮分析</a:t>
            </a:r>
            <a:endParaRPr lang="zh-CN" dirty="0">
              <a:ea typeface="宋体" panose="02010600030101010101" pitchFamily="2" charset="-122"/>
            </a:endParaRPr>
          </a:p>
        </p:txBody>
      </p:sp>
      <p:sp>
        <p:nvSpPr>
          <p:cNvPr id="4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439420" y="1310005"/>
            <a:ext cx="5806440" cy="4944110"/>
          </a:xfrm>
          <a:prstGeom prst="rect">
            <a:avLst/>
          </a:prstGeom>
        </p:spPr>
        <p:txBody>
          <a:bodyPr>
            <a:noAutofit/>
          </a:bodyPr>
          <a:p>
            <a:pPr marL="0" indent="0">
              <a:lnSpc>
                <a:spcPct val="150000"/>
              </a:lnSpc>
              <a:buNone/>
            </a:pPr>
            <a:r>
              <a:rPr lang="zh-CN" altLang="en-US" sz="1300" dirty="0">
                <a:ea typeface="宋体" panose="02010600030101010101" pitchFamily="2" charset="-122"/>
                <a:sym typeface="+mn-ea"/>
              </a:rPr>
              <a:t>from efficient_apriori import apriori</a:t>
            </a:r>
            <a:endParaRPr lang="zh-CN" altLang="en-US" sz="13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300" dirty="0">
                <a:ea typeface="宋体" panose="02010600030101010101" pitchFamily="2" charset="-122"/>
                <a:sym typeface="+mn-ea"/>
              </a:rPr>
              <a:t>dataset = pd.read_csv('./Market_Basket_Optimisation.csv', header = None) </a:t>
            </a:r>
            <a:endParaRPr lang="zh-CN" altLang="en-US" sz="13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300" dirty="0">
                <a:ea typeface="宋体" panose="02010600030101010101" pitchFamily="2" charset="-122"/>
                <a:sym typeface="+mn-ea"/>
              </a:rPr>
              <a:t>transactions = []</a:t>
            </a:r>
            <a:endParaRPr lang="zh-CN" altLang="en-US" sz="13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300" dirty="0">
                <a:ea typeface="宋体" panose="02010600030101010101" pitchFamily="2" charset="-122"/>
                <a:sym typeface="+mn-ea"/>
              </a:rPr>
              <a:t>for i in range(0, dataset.shape[0]):</a:t>
            </a:r>
            <a:endParaRPr lang="zh-CN" altLang="en-US" sz="13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300" dirty="0">
                <a:ea typeface="宋体" panose="02010600030101010101" pitchFamily="2" charset="-122"/>
                <a:sym typeface="+mn-ea"/>
              </a:rPr>
              <a:t>	temp = []</a:t>
            </a:r>
            <a:endParaRPr lang="zh-CN" altLang="en-US" sz="13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300" dirty="0">
                <a:ea typeface="宋体" panose="02010600030101010101" pitchFamily="2" charset="-122"/>
                <a:sym typeface="+mn-ea"/>
              </a:rPr>
              <a:t>	for j in range(0, 20):</a:t>
            </a:r>
            <a:endParaRPr lang="zh-CN" altLang="en-US" sz="13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300" dirty="0">
                <a:ea typeface="宋体" panose="02010600030101010101" pitchFamily="2" charset="-122"/>
                <a:sym typeface="+mn-ea"/>
              </a:rPr>
              <a:t>		if str(dataset.values[i, j]) != 'nan':</a:t>
            </a:r>
            <a:endParaRPr lang="zh-CN" altLang="en-US" sz="13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300" dirty="0">
                <a:ea typeface="宋体" panose="02010600030101010101" pitchFamily="2" charset="-122"/>
                <a:sym typeface="+mn-ea"/>
              </a:rPr>
              <a:t>			temp.append(dataset.values[i, j])</a:t>
            </a:r>
            <a:endParaRPr lang="zh-CN" altLang="en-US" sz="13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300" dirty="0">
                <a:ea typeface="宋体" panose="02010600030101010101" pitchFamily="2" charset="-122"/>
                <a:sym typeface="+mn-ea"/>
              </a:rPr>
              <a:t>	transactions.append(temp)</a:t>
            </a:r>
            <a:endParaRPr lang="zh-CN" altLang="en-US" sz="13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300" dirty="0">
                <a:ea typeface="宋体" panose="02010600030101010101" pitchFamily="2" charset="-122"/>
                <a:sym typeface="+mn-ea"/>
              </a:rPr>
              <a:t>itemsets, rules = apriori(transactions, min_support=0.0</a:t>
            </a:r>
            <a:r>
              <a:rPr lang="en-US" altLang="zh-CN" sz="1300" dirty="0">
                <a:ea typeface="宋体" panose="02010600030101010101" pitchFamily="2" charset="-122"/>
                <a:sym typeface="+mn-ea"/>
              </a:rPr>
              <a:t>03</a:t>
            </a:r>
            <a:r>
              <a:rPr lang="zh-CN" altLang="en-US" sz="1300" dirty="0">
                <a:ea typeface="宋体" panose="02010600030101010101" pitchFamily="2" charset="-122"/>
                <a:sym typeface="+mn-ea"/>
              </a:rPr>
              <a:t>,  min_confidence=0.7)</a:t>
            </a:r>
            <a:endParaRPr lang="zh-CN" altLang="en-US" sz="13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300" dirty="0">
                <a:ea typeface="宋体" panose="02010600030101010101" pitchFamily="2" charset="-122"/>
                <a:sym typeface="+mn-ea"/>
              </a:rPr>
              <a:t>print("频繁项集：", itemsets)</a:t>
            </a:r>
            <a:endParaRPr lang="zh-CN" altLang="en-US" sz="13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300" dirty="0">
                <a:ea typeface="宋体" panose="02010600030101010101" pitchFamily="2" charset="-122"/>
                <a:sym typeface="+mn-ea"/>
              </a:rPr>
              <a:t>print("关联规则：", rules)</a:t>
            </a:r>
            <a:endParaRPr lang="zh-CN" altLang="en-US" sz="1300" dirty="0">
              <a:ea typeface="宋体" panose="02010600030101010101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18635" y="2461895"/>
            <a:ext cx="7820025" cy="105727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pPr algn="just"/>
            <a:r>
              <a:rPr lang="en-US" dirty="0">
                <a:ea typeface="宋体" panose="02010600030101010101" pitchFamily="2" charset="-122"/>
              </a:rPr>
              <a:t>Action</a:t>
            </a:r>
            <a:r>
              <a:rPr altLang="zh-CN" dirty="0">
                <a:ea typeface="宋体" panose="02010600030101010101" pitchFamily="2" charset="-122"/>
              </a:rPr>
              <a:t>：</a:t>
            </a:r>
            <a:r>
              <a:rPr dirty="0">
                <a:ea typeface="宋体" panose="02010600030101010101" pitchFamily="2" charset="-122"/>
              </a:rPr>
              <a:t>MarketBasket</a:t>
            </a:r>
            <a:r>
              <a:rPr lang="zh-CN" dirty="0">
                <a:ea typeface="宋体" panose="02010600030101010101" pitchFamily="2" charset="-122"/>
              </a:rPr>
              <a:t>购物篮词云分析</a:t>
            </a:r>
            <a:endParaRPr lang="zh-CN" dirty="0">
              <a:ea typeface="宋体" panose="02010600030101010101" pitchFamily="2" charset="-122"/>
            </a:endParaRPr>
          </a:p>
        </p:txBody>
      </p:sp>
      <p:sp>
        <p:nvSpPr>
          <p:cNvPr id="4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200" y="1504950"/>
            <a:ext cx="4480560" cy="4944110"/>
          </a:xfrm>
          <a:prstGeom prst="rect">
            <a:avLst/>
          </a:prstGeom>
        </p:spPr>
        <p:txBody>
          <a:bodyPr>
            <a:noAutofit/>
          </a:bodyPr>
          <a:p>
            <a:pPr marL="0" indent="0">
              <a:lnSpc>
                <a:spcPct val="150000"/>
              </a:lnSpc>
              <a:buNone/>
            </a:pPr>
            <a:r>
              <a:rPr lang="zh-CN" altLang="en-US" sz="2200" dirty="0">
                <a:ea typeface="宋体" panose="02010600030101010101" pitchFamily="2" charset="-122"/>
                <a:sym typeface="+mn-ea"/>
              </a:rPr>
              <a:t>数据集：MarketBasket</a:t>
            </a:r>
            <a:endParaRPr lang="zh-CN" altLang="en-US" sz="22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2200" dirty="0">
                <a:ea typeface="宋体" panose="02010600030101010101" pitchFamily="2" charset="-122"/>
                <a:sym typeface="+mn-ea"/>
              </a:rPr>
              <a:t>下载地址：https://www.kaggle.com/dragonheir/basket-optimisation</a:t>
            </a:r>
            <a:endParaRPr lang="zh-CN" altLang="en-US" sz="22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2200" dirty="0">
                <a:ea typeface="宋体" panose="02010600030101010101" pitchFamily="2" charset="-122"/>
                <a:sym typeface="+mn-ea"/>
              </a:rPr>
              <a:t>对数据集进行词云可视化展示，可视化探索（</a:t>
            </a:r>
            <a:r>
              <a:rPr lang="en-US" altLang="zh-CN" sz="2200" dirty="0">
                <a:ea typeface="宋体" panose="02010600030101010101" pitchFamily="2" charset="-122"/>
                <a:sym typeface="+mn-ea"/>
              </a:rPr>
              <a:t>Top10</a:t>
            </a:r>
            <a:r>
              <a:rPr lang="zh-CN" altLang="zh-CN" sz="2200" dirty="0">
                <a:ea typeface="宋体" panose="02010600030101010101" pitchFamily="2" charset="-122"/>
                <a:sym typeface="+mn-ea"/>
              </a:rPr>
              <a:t>的商品有哪些）</a:t>
            </a:r>
            <a:endParaRPr lang="zh-CN" altLang="zh-CN" sz="2200" dirty="0">
              <a:ea typeface="宋体" panose="02010600030101010101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80380" y="1682115"/>
            <a:ext cx="6380480" cy="382333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pPr algn="just"/>
            <a:r>
              <a:rPr lang="en-US" dirty="0">
                <a:ea typeface="宋体" panose="02010600030101010101" pitchFamily="2" charset="-122"/>
              </a:rPr>
              <a:t>Action</a:t>
            </a:r>
            <a:r>
              <a:rPr altLang="zh-CN" dirty="0">
                <a:ea typeface="宋体" panose="02010600030101010101" pitchFamily="2" charset="-122"/>
              </a:rPr>
              <a:t>：</a:t>
            </a:r>
            <a:r>
              <a:rPr dirty="0">
                <a:ea typeface="宋体" panose="02010600030101010101" pitchFamily="2" charset="-122"/>
              </a:rPr>
              <a:t>MarketBasket</a:t>
            </a:r>
            <a:r>
              <a:rPr lang="zh-CN" dirty="0">
                <a:ea typeface="宋体" panose="02010600030101010101" pitchFamily="2" charset="-122"/>
              </a:rPr>
              <a:t>购物篮词云分析</a:t>
            </a:r>
            <a:endParaRPr lang="zh-CN" dirty="0">
              <a:ea typeface="宋体" panose="02010600030101010101" pitchFamily="2" charset="-122"/>
            </a:endParaRPr>
          </a:p>
        </p:txBody>
      </p:sp>
      <p:sp>
        <p:nvSpPr>
          <p:cNvPr id="4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352425" y="1495425"/>
            <a:ext cx="5706745" cy="4944110"/>
          </a:xfrm>
          <a:prstGeom prst="rect">
            <a:avLst/>
          </a:prstGeom>
        </p:spPr>
        <p:txBody>
          <a:bodyPr>
            <a:noAutofit/>
          </a:bodyPr>
          <a:p>
            <a:pPr marL="0" indent="0">
              <a:lnSpc>
                <a:spcPct val="150000"/>
              </a:lnSpc>
              <a:buNone/>
            </a:pPr>
            <a:r>
              <a:rPr lang="zh-CN" altLang="en-US" sz="1200" dirty="0">
                <a:ea typeface="宋体" panose="02010600030101010101" pitchFamily="2" charset="-122"/>
                <a:sym typeface="+mn-ea"/>
              </a:rPr>
              <a:t># 去掉停用词</a:t>
            </a:r>
            <a:endParaRPr lang="zh-CN" altLang="en-US" sz="12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200" dirty="0">
                <a:ea typeface="宋体" panose="02010600030101010101" pitchFamily="2" charset="-122"/>
                <a:sym typeface="+mn-ea"/>
              </a:rPr>
              <a:t>def remove_stop_words(f):</a:t>
            </a:r>
            <a:endParaRPr lang="zh-CN" altLang="en-US" sz="12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200" dirty="0">
                <a:ea typeface="宋体" panose="02010600030101010101" pitchFamily="2" charset="-122"/>
                <a:sym typeface="+mn-ea"/>
              </a:rPr>
              <a:t>dataset = pd.read_csv('./Market_Basket_Optimisation.csv', header = None)</a:t>
            </a:r>
            <a:endParaRPr lang="zh-CN" altLang="en-US" sz="12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200" dirty="0">
                <a:ea typeface="宋体" panose="02010600030101010101" pitchFamily="2" charset="-122"/>
                <a:sym typeface="+mn-ea"/>
              </a:rPr>
              <a:t>transactions = []</a:t>
            </a:r>
            <a:endParaRPr lang="zh-CN" altLang="en-US" sz="12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200" dirty="0">
                <a:ea typeface="宋体" panose="02010600030101010101" pitchFamily="2" charset="-122"/>
                <a:sym typeface="+mn-ea"/>
              </a:rPr>
              <a:t>for i in range(0, dataset.shape[0]):</a:t>
            </a:r>
            <a:endParaRPr lang="zh-CN" altLang="en-US" sz="12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200" dirty="0">
                <a:ea typeface="宋体" panose="02010600030101010101" pitchFamily="2" charset="-122"/>
                <a:sym typeface="+mn-ea"/>
              </a:rPr>
              <a:t>	temp = []</a:t>
            </a:r>
            <a:endParaRPr lang="zh-CN" altLang="en-US" sz="12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200" dirty="0">
                <a:ea typeface="宋体" panose="02010600030101010101" pitchFamily="2" charset="-122"/>
                <a:sym typeface="+mn-ea"/>
              </a:rPr>
              <a:t>	for j in range(0, 20):</a:t>
            </a:r>
            <a:endParaRPr lang="zh-CN" altLang="en-US" sz="12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200" dirty="0">
                <a:ea typeface="宋体" panose="02010600030101010101" pitchFamily="2" charset="-122"/>
                <a:sym typeface="+mn-ea"/>
              </a:rPr>
              <a:t>		if str(dataset.values[i, j]) != 'nan':</a:t>
            </a:r>
            <a:endParaRPr lang="zh-CN" altLang="en-US" sz="12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200" dirty="0">
                <a:ea typeface="宋体" panose="02010600030101010101" pitchFamily="2" charset="-122"/>
                <a:sym typeface="+mn-ea"/>
              </a:rPr>
              <a:t>			temp.append(dataset.values[i, j])</a:t>
            </a:r>
            <a:endParaRPr lang="zh-CN" altLang="en-US" sz="12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200" dirty="0">
                <a:ea typeface="宋体" panose="02010600030101010101" pitchFamily="2" charset="-122"/>
                <a:sym typeface="+mn-ea"/>
              </a:rPr>
              <a:t>	transactions.append(temp)</a:t>
            </a:r>
            <a:endParaRPr lang="zh-CN" altLang="en-US" sz="12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200" dirty="0">
                <a:ea typeface="宋体" panose="02010600030101010101" pitchFamily="2" charset="-122"/>
                <a:sym typeface="+mn-ea"/>
              </a:rPr>
              <a:t>all_word = " ".join('%s' %id for id in transactions)</a:t>
            </a:r>
            <a:endParaRPr lang="zh-CN" altLang="en-US" sz="12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200" dirty="0">
                <a:ea typeface="宋体" panose="02010600030101010101" pitchFamily="2" charset="-122"/>
                <a:sym typeface="+mn-ea"/>
              </a:rPr>
              <a:t># 生成词云</a:t>
            </a:r>
            <a:endParaRPr lang="zh-CN" altLang="en-US" sz="12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200" dirty="0">
                <a:ea typeface="宋体" panose="02010600030101010101" pitchFamily="2" charset="-122"/>
                <a:sym typeface="+mn-ea"/>
              </a:rPr>
              <a:t>create_word_cloud(all_word)</a:t>
            </a:r>
            <a:endParaRPr lang="zh-CN" altLang="en-US" sz="1200" dirty="0">
              <a:ea typeface="宋体" panose="02010600030101010101" pitchFamily="2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41010" y="1663065"/>
            <a:ext cx="6380480" cy="382333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pPr algn="just"/>
            <a:r>
              <a:rPr lang="en-US" dirty="0">
                <a:ea typeface="宋体" panose="02010600030101010101" pitchFamily="2" charset="-122"/>
              </a:rPr>
              <a:t>Thinking&amp;Action</a:t>
            </a:r>
            <a:endParaRPr lang="zh-CN" dirty="0">
              <a:ea typeface="宋体" panose="02010600030101010101" pitchFamily="2" charset="-122"/>
            </a:endParaRPr>
          </a:p>
        </p:txBody>
      </p:sp>
      <p:sp>
        <p:nvSpPr>
          <p:cNvPr id="2" name="文本占位符 1"/>
          <p:cNvSpPr/>
          <p:nvPr>
            <p:ph type="body" idx="1"/>
          </p:nvPr>
        </p:nvSpPr>
        <p:spPr>
          <a:xfrm>
            <a:off x="692150" y="1252855"/>
            <a:ext cx="10515600" cy="4351338"/>
          </a:xfrm>
        </p:spPr>
        <p:txBody>
          <a:bodyPr/>
          <a:p>
            <a:pPr marL="0" indent="0">
              <a:lnSpc>
                <a:spcPct val="170000"/>
              </a:lnSpc>
              <a:buNone/>
            </a:pPr>
            <a:r>
              <a:rPr altLang="zh-CN" sz="2000" dirty="0">
                <a:sym typeface="+mn-ea"/>
              </a:rPr>
              <a:t>Thinking1：</a:t>
            </a:r>
            <a:r>
              <a:rPr lang="zh-CN" sz="2000" dirty="0">
                <a:ea typeface="宋体" panose="02010600030101010101" pitchFamily="2" charset="-122"/>
                <a:sym typeface="+mn-ea"/>
              </a:rPr>
              <a:t>高德地图中的路径规划原理是怎样的？</a:t>
            </a:r>
            <a:endParaRPr lang="zh-CN" altLang="en-US" sz="20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00680" y="2084070"/>
            <a:ext cx="2469515" cy="43910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3800" y="2056765"/>
            <a:ext cx="2481580" cy="441325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pPr algn="just"/>
            <a:r>
              <a:rPr lang="en-US" dirty="0">
                <a:ea typeface="宋体" panose="02010600030101010101" pitchFamily="2" charset="-122"/>
              </a:rPr>
              <a:t>Thinking&amp;Action</a:t>
            </a:r>
            <a:endParaRPr lang="zh-CN" dirty="0">
              <a:ea typeface="宋体" panose="02010600030101010101" pitchFamily="2" charset="-122"/>
            </a:endParaRPr>
          </a:p>
        </p:txBody>
      </p:sp>
      <p:sp>
        <p:nvSpPr>
          <p:cNvPr id="2" name="文本占位符 1"/>
          <p:cNvSpPr/>
          <p:nvPr>
            <p:ph type="body" idx="1"/>
          </p:nvPr>
        </p:nvSpPr>
        <p:spPr>
          <a:xfrm>
            <a:off x="692150" y="1252855"/>
            <a:ext cx="10515600" cy="4351338"/>
          </a:xfrm>
        </p:spPr>
        <p:txBody>
          <a:bodyPr/>
          <a:p>
            <a:pPr marL="342900" indent="-34290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altLang="zh-CN" sz="2000" dirty="0">
                <a:sym typeface="+mn-ea"/>
              </a:rPr>
              <a:t>Thinking</a:t>
            </a:r>
            <a:r>
              <a:rPr lang="en-US" sz="2000" dirty="0">
                <a:sym typeface="+mn-ea"/>
              </a:rPr>
              <a:t>2</a:t>
            </a:r>
            <a:r>
              <a:rPr altLang="zh-CN" sz="2000" dirty="0">
                <a:sym typeface="+mn-ea"/>
              </a:rPr>
              <a:t>：</a:t>
            </a:r>
            <a:r>
              <a:rPr lang="en-US" altLang="zh-CN" sz="20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football.gml </a:t>
            </a:r>
            <a:r>
              <a:rPr lang="zh-CN" sz="20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美国大学生足球联赛，包括115支球队，被分为12个联盟。为什么使用</a:t>
            </a:r>
            <a:r>
              <a:rPr lang="en-US" altLang="zh-CN" sz="20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LPA</a:t>
            </a:r>
            <a:r>
              <a:rPr lang="zh-CN" altLang="en-US" sz="20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标签传播进行社区发现，只发现了</a:t>
            </a:r>
            <a:r>
              <a:rPr lang="en-US" altLang="zh-CN" sz="20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11</a:t>
            </a:r>
            <a:r>
              <a:rPr lang="zh-CN" altLang="en-US" sz="20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个社区？</a:t>
            </a:r>
            <a:endParaRPr lang="zh-CN" altLang="en-US" sz="20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51785" y="2350770"/>
            <a:ext cx="4189095" cy="417512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pPr algn="just"/>
            <a:r>
              <a:rPr lang="en-US" dirty="0">
                <a:ea typeface="宋体" panose="02010600030101010101" pitchFamily="2" charset="-122"/>
              </a:rPr>
              <a:t>Thinking&amp;Action</a:t>
            </a:r>
            <a:endParaRPr lang="zh-CN" dirty="0">
              <a:ea typeface="宋体" panose="02010600030101010101" pitchFamily="2" charset="-122"/>
            </a:endParaRPr>
          </a:p>
        </p:txBody>
      </p:sp>
      <p:sp>
        <p:nvSpPr>
          <p:cNvPr id="2" name="文本占位符 1"/>
          <p:cNvSpPr/>
          <p:nvPr>
            <p:ph type="body" idx="1"/>
          </p:nvPr>
        </p:nvSpPr>
        <p:spPr>
          <a:xfrm>
            <a:off x="692150" y="1252855"/>
            <a:ext cx="10515600" cy="4351338"/>
          </a:xfrm>
        </p:spPr>
        <p:txBody>
          <a:bodyPr/>
          <a:p>
            <a:pPr marL="342900" indent="-34290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altLang="zh-CN" sz="2000" dirty="0">
                <a:sym typeface="+mn-ea"/>
              </a:rPr>
              <a:t>Thinking</a:t>
            </a:r>
            <a:r>
              <a:rPr lang="en-US" sz="2000" dirty="0">
                <a:sym typeface="+mn-ea"/>
              </a:rPr>
              <a:t>3</a:t>
            </a:r>
            <a:r>
              <a:rPr altLang="zh-CN" sz="2000" dirty="0">
                <a:sym typeface="+mn-ea"/>
              </a:rPr>
              <a:t>：</a:t>
            </a:r>
            <a:r>
              <a:rPr lang="zh-CN" altLang="zh-CN" sz="20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微博采用了类似</a:t>
            </a:r>
            <a:r>
              <a:rPr lang="en-US" altLang="zh-CN" sz="2000" kern="100" dirty="0" err="1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FaceBook</a:t>
            </a:r>
            <a:r>
              <a:rPr lang="zh-CN" altLang="zh-CN" sz="20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的</a:t>
            </a:r>
            <a:r>
              <a:rPr lang="en-US" altLang="zh-CN" sz="2000" kern="100" dirty="0" err="1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EdgeRank</a:t>
            </a:r>
            <a:r>
              <a:rPr lang="zh-CN" altLang="zh-CN" sz="20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算法，如果你给微博的信息流做设计，你会如何设计？</a:t>
            </a:r>
            <a:endParaRPr lang="en-US" altLang="zh-CN" sz="20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21635" y="1927225"/>
            <a:ext cx="2738755" cy="487045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1550" y="1995170"/>
            <a:ext cx="2703830" cy="480758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pPr algn="just"/>
            <a:r>
              <a:rPr lang="en-US" dirty="0">
                <a:ea typeface="宋体" panose="02010600030101010101" pitchFamily="2" charset="-122"/>
              </a:rPr>
              <a:t>Thinking&amp;Action</a:t>
            </a:r>
            <a:endParaRPr lang="zh-CN" dirty="0">
              <a:ea typeface="宋体" panose="02010600030101010101" pitchFamily="2" charset="-122"/>
            </a:endParaRPr>
          </a:p>
        </p:txBody>
      </p:sp>
      <p:sp>
        <p:nvSpPr>
          <p:cNvPr id="2" name="文本占位符 1"/>
          <p:cNvSpPr/>
          <p:nvPr>
            <p:ph type="body" idx="1"/>
          </p:nvPr>
        </p:nvSpPr>
        <p:spPr>
          <a:xfrm>
            <a:off x="692150" y="1252855"/>
            <a:ext cx="10515600" cy="4351338"/>
          </a:xfrm>
        </p:spPr>
        <p:txBody>
          <a:bodyPr/>
          <a:p>
            <a:pPr marL="342900" indent="-34290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ym typeface="+mn-ea"/>
              </a:rPr>
              <a:t>Action1</a:t>
            </a:r>
            <a:r>
              <a:rPr altLang="zh-CN" sz="2000" dirty="0">
                <a:sym typeface="+mn-ea"/>
              </a:rPr>
              <a:t>：</a:t>
            </a:r>
            <a:r>
              <a:rPr lang="zh-CN" sz="2000" dirty="0">
                <a:ea typeface="宋体" panose="02010600030101010101" pitchFamily="2" charset="-122"/>
                <a:sym typeface="+mn-ea"/>
              </a:rPr>
              <a:t>使用</a:t>
            </a:r>
            <a:r>
              <a:rPr lang="en-US" altLang="zh-CN" sz="2000" dirty="0">
                <a:ea typeface="宋体" panose="02010600030101010101" pitchFamily="2" charset="-122"/>
                <a:sym typeface="+mn-ea"/>
              </a:rPr>
              <a:t>Python</a:t>
            </a:r>
            <a:r>
              <a:rPr lang="zh-CN" altLang="zh-CN" sz="2000" dirty="0">
                <a:ea typeface="宋体" panose="02010600030101010101" pitchFamily="2" charset="-122"/>
                <a:sym typeface="+mn-ea"/>
              </a:rPr>
              <a:t>模拟下面的</a:t>
            </a:r>
            <a:r>
              <a:rPr lang="en-US" altLang="zh-CN" sz="2000" dirty="0">
                <a:ea typeface="宋体" panose="02010600030101010101" pitchFamily="2" charset="-122"/>
                <a:sym typeface="+mn-ea"/>
              </a:rPr>
              <a:t>PageRank</a:t>
            </a:r>
            <a:r>
              <a:rPr lang="zh-CN" altLang="zh-CN" sz="2000" dirty="0">
                <a:ea typeface="宋体" panose="02010600030101010101" pitchFamily="2" charset="-122"/>
                <a:sym typeface="+mn-ea"/>
              </a:rPr>
              <a:t>计算过程，求每个节点的影响力（迭代</a:t>
            </a:r>
            <a:r>
              <a:rPr lang="en-US" altLang="zh-CN" sz="2000" dirty="0">
                <a:ea typeface="宋体" panose="02010600030101010101" pitchFamily="2" charset="-122"/>
                <a:sym typeface="+mn-ea"/>
              </a:rPr>
              <a:t>100</a:t>
            </a:r>
            <a:r>
              <a:rPr lang="zh-CN" altLang="en-US" sz="2000" dirty="0">
                <a:ea typeface="宋体" panose="02010600030101010101" pitchFamily="2" charset="-122"/>
                <a:sym typeface="+mn-ea"/>
              </a:rPr>
              <a:t>次）</a:t>
            </a:r>
            <a:endParaRPr lang="zh-CN" altLang="en-US" sz="2000" dirty="0">
              <a:ea typeface="宋体" panose="02010600030101010101" pitchFamily="2" charset="-122"/>
              <a:sym typeface="+mn-ea"/>
            </a:endParaRPr>
          </a:p>
          <a:p>
            <a:pPr marL="342900" indent="-34290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000" kern="100" dirty="0">
                <a:latin typeface="PingFang SC" panose="020B0400000000000000" pitchFamily="34" charset="-122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简化模型</a:t>
            </a:r>
            <a:endParaRPr lang="zh-CN" altLang="en-US" sz="2000" kern="100" dirty="0">
              <a:latin typeface="PingFang SC" panose="020B0400000000000000" pitchFamily="34" charset="-122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  <a:p>
            <a:pPr marL="342900" indent="-34290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000" kern="100" dirty="0">
                <a:latin typeface="PingFang SC" panose="020B0400000000000000" pitchFamily="34" charset="-122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随机模型</a:t>
            </a:r>
            <a:endParaRPr lang="zh-CN" altLang="en-US" sz="2000" kern="100" dirty="0">
              <a:latin typeface="PingFang SC" panose="020B0400000000000000" pitchFamily="34" charset="-122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6" name="图片 5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66820" y="2466340"/>
            <a:ext cx="2105025" cy="229552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pPr algn="just"/>
            <a:r>
              <a:rPr lang="en-US" dirty="0">
                <a:ea typeface="宋体" panose="02010600030101010101" pitchFamily="2" charset="-122"/>
              </a:rPr>
              <a:t>Thinking&amp;Action</a:t>
            </a:r>
            <a:endParaRPr lang="zh-CN" dirty="0">
              <a:ea typeface="宋体" panose="02010600030101010101" pitchFamily="2" charset="-122"/>
            </a:endParaRPr>
          </a:p>
        </p:txBody>
      </p:sp>
      <p:sp>
        <p:nvSpPr>
          <p:cNvPr id="2" name="文本占位符 1"/>
          <p:cNvSpPr/>
          <p:nvPr>
            <p:ph type="body" idx="1"/>
          </p:nvPr>
        </p:nvSpPr>
        <p:spPr>
          <a:xfrm>
            <a:off x="692150" y="1252855"/>
            <a:ext cx="10515600" cy="4351338"/>
          </a:xfrm>
        </p:spPr>
        <p:txBody>
          <a:bodyPr>
            <a:normAutofit/>
          </a:bodyPr>
          <a:p>
            <a:pPr marL="342900" indent="-34290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ym typeface="+mn-ea"/>
              </a:rPr>
              <a:t>Action2</a:t>
            </a:r>
            <a:r>
              <a:rPr altLang="zh-CN" sz="2000" dirty="0">
                <a:sym typeface="+mn-ea"/>
              </a:rPr>
              <a:t>：</a:t>
            </a:r>
            <a:r>
              <a:rPr lang="zh-CN" sz="2000" dirty="0">
                <a:ea typeface="宋体" panose="02010600030101010101" pitchFamily="2" charset="-122"/>
                <a:sym typeface="+mn-ea"/>
              </a:rPr>
              <a:t>使用</a:t>
            </a:r>
            <a:r>
              <a:rPr lang="en-US" altLang="zh-CN" sz="2000" dirty="0">
                <a:ea typeface="宋体" panose="02010600030101010101" pitchFamily="2" charset="-122"/>
                <a:sym typeface="+mn-ea"/>
              </a:rPr>
              <a:t>TextRank</a:t>
            </a:r>
            <a:r>
              <a:rPr lang="zh-CN" altLang="en-US" sz="2000" dirty="0">
                <a:ea typeface="宋体" panose="02010600030101010101" pitchFamily="2" charset="-122"/>
                <a:sym typeface="+mn-ea"/>
              </a:rPr>
              <a:t>对新闻进行关键词提取，及文章摘要输出</a:t>
            </a:r>
            <a:endParaRPr lang="zh-CN" altLang="en-US" sz="2000" dirty="0">
              <a:ea typeface="宋体" panose="02010600030101010101" pitchFamily="2" charset="-122"/>
              <a:sym typeface="+mn-ea"/>
            </a:endParaRPr>
          </a:p>
          <a:p>
            <a:pPr marL="342900" indent="-34290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000" kern="100" dirty="0">
                <a:latin typeface="PingFang SC" panose="020B0400000000000000" pitchFamily="34" charset="-122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新闻文本见：</a:t>
            </a:r>
            <a:r>
              <a:rPr lang="en-US" altLang="zh-CN" sz="2000" kern="100" dirty="0">
                <a:latin typeface="PingFang SC" panose="020B0400000000000000" pitchFamily="34" charset="-122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news.txt</a:t>
            </a:r>
            <a:endParaRPr lang="zh-CN" altLang="en-US" sz="2000" kern="100" dirty="0">
              <a:latin typeface="PingFang SC" panose="020B0400000000000000" pitchFamily="34" charset="-122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  <a:p>
            <a:pPr marL="342900" indent="-34290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000" kern="100" dirty="0">
              <a:latin typeface="PingFang SC" panose="020B0400000000000000" pitchFamily="34" charset="-122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17975" y="1996440"/>
            <a:ext cx="6480175" cy="452628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/>
              <a:t>S</a:t>
            </a:r>
            <a:r>
              <a:rPr lang="en-US" altLang="zh-CN" dirty="0">
                <a:ea typeface="宋体" panose="02010600030101010101" pitchFamily="2" charset="-122"/>
              </a:rPr>
              <a:t>ummary</a:t>
            </a:r>
            <a:endParaRPr lang="en-US" altLang="zh-CN" dirty="0">
              <a:ea typeface="宋体" panose="02010600030101010101" pitchFamily="2" charset="-122"/>
            </a:endParaRPr>
          </a:p>
        </p:txBody>
      </p:sp>
      <p:pic>
        <p:nvPicPr>
          <p:cNvPr id="3" name="图片 2" descr="L4-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95525" y="1337945"/>
            <a:ext cx="7600950" cy="418147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/>
              <a:t>S</a:t>
            </a:r>
            <a:r>
              <a:rPr lang="en-US" altLang="zh-CN" dirty="0">
                <a:ea typeface="宋体" panose="02010600030101010101" pitchFamily="2" charset="-122"/>
              </a:rPr>
              <a:t>ummary</a:t>
            </a:r>
            <a:endParaRPr lang="en-US" altLang="zh-CN" dirty="0">
              <a:ea typeface="宋体" panose="02010600030101010101" pitchFamily="2" charset="-122"/>
            </a:endParaRPr>
          </a:p>
        </p:txBody>
      </p:sp>
      <p:pic>
        <p:nvPicPr>
          <p:cNvPr id="2" name="图片 1" descr="L4-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19375" y="1490345"/>
            <a:ext cx="6953250" cy="387667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tags/tag1.xml><?xml version="1.0" encoding="utf-8"?>
<p:tagLst xmlns:p="http://schemas.openxmlformats.org/presentationml/2006/main">
  <p:tag name="KSO_WM_SLIDE_MODEL_TYPE" val="dynamicNum"/>
</p:tagLst>
</file>

<file path=ppt/tags/tag10.xml><?xml version="1.0" encoding="utf-8"?>
<p:tagLst xmlns:p="http://schemas.openxmlformats.org/presentationml/2006/main">
  <p:tag name="KSO_WM_SLIDE_MODEL_TYPE" val="dynamicNum"/>
</p:tagLst>
</file>

<file path=ppt/tags/tag11.xml><?xml version="1.0" encoding="utf-8"?>
<p:tagLst xmlns:p="http://schemas.openxmlformats.org/presentationml/2006/main">
  <p:tag name="KSO_WM_SLIDE_MODEL_TYPE" val="dynamicNum"/>
</p:tagLst>
</file>

<file path=ppt/tags/tag12.xml><?xml version="1.0" encoding="utf-8"?>
<p:tagLst xmlns:p="http://schemas.openxmlformats.org/presentationml/2006/main">
  <p:tag name="KSO_WM_SLIDE_MODEL_TYPE" val="dynamicNum"/>
</p:tagLst>
</file>

<file path=ppt/tags/tag13.xml><?xml version="1.0" encoding="utf-8"?>
<p:tagLst xmlns:p="http://schemas.openxmlformats.org/presentationml/2006/main">
  <p:tag name="KSO_WM_SLIDE_MODEL_TYPE" val="dynamicNum"/>
</p:tagLst>
</file>

<file path=ppt/tags/tag14.xml><?xml version="1.0" encoding="utf-8"?>
<p:tagLst xmlns:p="http://schemas.openxmlformats.org/presentationml/2006/main">
  <p:tag name="KSO_WM_SLIDE_MODEL_TYPE" val="dynamicNum"/>
</p:tagLst>
</file>

<file path=ppt/tags/tag15.xml><?xml version="1.0" encoding="utf-8"?>
<p:tagLst xmlns:p="http://schemas.openxmlformats.org/presentationml/2006/main">
  <p:tag name="KSO_WM_SLIDE_MODEL_TYPE" val="dynamicNum"/>
</p:tagLst>
</file>

<file path=ppt/tags/tag16.xml><?xml version="1.0" encoding="utf-8"?>
<p:tagLst xmlns:p="http://schemas.openxmlformats.org/presentationml/2006/main">
  <p:tag name="KSO_WM_SLIDE_MODEL_TYPE" val="dynamicNum"/>
</p:tagLst>
</file>

<file path=ppt/tags/tag17.xml><?xml version="1.0" encoding="utf-8"?>
<p:tagLst xmlns:p="http://schemas.openxmlformats.org/presentationml/2006/main">
  <p:tag name="KSO_WM_SLIDE_MODEL_TYPE" val="dynamicNum"/>
</p:tagLst>
</file>

<file path=ppt/tags/tag18.xml><?xml version="1.0" encoding="utf-8"?>
<p:tagLst xmlns:p="http://schemas.openxmlformats.org/presentationml/2006/main">
  <p:tag name="KSO_WM_SLIDE_MODEL_TYPE" val="dynamicNum"/>
</p:tagLst>
</file>

<file path=ppt/tags/tag19.xml><?xml version="1.0" encoding="utf-8"?>
<p:tagLst xmlns:p="http://schemas.openxmlformats.org/presentationml/2006/main">
  <p:tag name="KSO_WM_SLIDE_MODEL_TYPE" val="dynamicNum"/>
</p:tagLst>
</file>

<file path=ppt/tags/tag2.xml><?xml version="1.0" encoding="utf-8"?>
<p:tagLst xmlns:p="http://schemas.openxmlformats.org/presentationml/2006/main">
  <p:tag name="KSO_WM_SLIDE_MODEL_TYPE" val="dynamicNum"/>
</p:tagLst>
</file>

<file path=ppt/tags/tag20.xml><?xml version="1.0" encoding="utf-8"?>
<p:tagLst xmlns:p="http://schemas.openxmlformats.org/presentationml/2006/main">
  <p:tag name="KSO_WM_SLIDE_MODEL_TYPE" val="dynamicNum"/>
</p:tagLst>
</file>

<file path=ppt/tags/tag21.xml><?xml version="1.0" encoding="utf-8"?>
<p:tagLst xmlns:p="http://schemas.openxmlformats.org/presentationml/2006/main">
  <p:tag name="KSO_WM_SLIDE_MODEL_TYPE" val="dynamicNum"/>
</p:tagLst>
</file>

<file path=ppt/tags/tag22.xml><?xml version="1.0" encoding="utf-8"?>
<p:tagLst xmlns:p="http://schemas.openxmlformats.org/presentationml/2006/main">
  <p:tag name="KSO_WM_SLIDE_MODEL_TYPE" val="dynamicNum"/>
</p:tagLst>
</file>

<file path=ppt/tags/tag23.xml><?xml version="1.0" encoding="utf-8"?>
<p:tagLst xmlns:p="http://schemas.openxmlformats.org/presentationml/2006/main">
  <p:tag name="KSO_WM_SLIDE_MODEL_TYPE" val="dynamicNum"/>
</p:tagLst>
</file>

<file path=ppt/tags/tag24.xml><?xml version="1.0" encoding="utf-8"?>
<p:tagLst xmlns:p="http://schemas.openxmlformats.org/presentationml/2006/main">
  <p:tag name="KSO_WM_SLIDE_MODEL_TYPE" val="dynamicNum"/>
</p:tagLst>
</file>

<file path=ppt/tags/tag25.xml><?xml version="1.0" encoding="utf-8"?>
<p:tagLst xmlns:p="http://schemas.openxmlformats.org/presentationml/2006/main">
  <p:tag name="KSO_WM_SLIDE_MODEL_TYPE" val="dynamicNum"/>
</p:tagLst>
</file>

<file path=ppt/tags/tag26.xml><?xml version="1.0" encoding="utf-8"?>
<p:tagLst xmlns:p="http://schemas.openxmlformats.org/presentationml/2006/main">
  <p:tag name="KSO_WM_SLIDE_MODEL_TYPE" val="dynamicNum"/>
</p:tagLst>
</file>

<file path=ppt/tags/tag27.xml><?xml version="1.0" encoding="utf-8"?>
<p:tagLst xmlns:p="http://schemas.openxmlformats.org/presentationml/2006/main">
  <p:tag name="KSO_WM_SLIDE_MODEL_TYPE" val="dynamicNum"/>
</p:tagLst>
</file>

<file path=ppt/tags/tag28.xml><?xml version="1.0" encoding="utf-8"?>
<p:tagLst xmlns:p="http://schemas.openxmlformats.org/presentationml/2006/main">
  <p:tag name="KSO_WM_SLIDE_MODEL_TYPE" val="dynamicNum"/>
</p:tagLst>
</file>

<file path=ppt/tags/tag29.xml><?xml version="1.0" encoding="utf-8"?>
<p:tagLst xmlns:p="http://schemas.openxmlformats.org/presentationml/2006/main">
  <p:tag name="KSO_WM_SLIDE_MODEL_TYPE" val="dynamicNum"/>
</p:tagLst>
</file>

<file path=ppt/tags/tag3.xml><?xml version="1.0" encoding="utf-8"?>
<p:tagLst xmlns:p="http://schemas.openxmlformats.org/presentationml/2006/main">
  <p:tag name="KSO_WM_SLIDE_MODEL_TYPE" val="dynamicNum"/>
</p:tagLst>
</file>

<file path=ppt/tags/tag30.xml><?xml version="1.0" encoding="utf-8"?>
<p:tagLst xmlns:p="http://schemas.openxmlformats.org/presentationml/2006/main">
  <p:tag name="KSO_WM_SLIDE_MODEL_TYPE" val="dynamicNum"/>
</p:tagLst>
</file>

<file path=ppt/tags/tag31.xml><?xml version="1.0" encoding="utf-8"?>
<p:tagLst xmlns:p="http://schemas.openxmlformats.org/presentationml/2006/main">
  <p:tag name="KSO_WM_SLIDE_MODEL_TYPE" val="dynamicNum"/>
</p:tagLst>
</file>

<file path=ppt/tags/tag32.xml><?xml version="1.0" encoding="utf-8"?>
<p:tagLst xmlns:p="http://schemas.openxmlformats.org/presentationml/2006/main">
  <p:tag name="KSO_WM_SLIDE_MODEL_TYPE" val="dynamicNum"/>
</p:tagLst>
</file>

<file path=ppt/tags/tag33.xml><?xml version="1.0" encoding="utf-8"?>
<p:tagLst xmlns:p="http://schemas.openxmlformats.org/presentationml/2006/main">
  <p:tag name="KSO_WM_SLIDE_MODEL_TYPE" val="dynamicNum"/>
</p:tagLst>
</file>

<file path=ppt/tags/tag34.xml><?xml version="1.0" encoding="utf-8"?>
<p:tagLst xmlns:p="http://schemas.openxmlformats.org/presentationml/2006/main">
  <p:tag name="KSO_WM_SLIDE_MODEL_TYPE" val="dynamicNum"/>
</p:tagLst>
</file>

<file path=ppt/tags/tag35.xml><?xml version="1.0" encoding="utf-8"?>
<p:tagLst xmlns:p="http://schemas.openxmlformats.org/presentationml/2006/main">
  <p:tag name="KSO_WM_SLIDE_MODEL_TYPE" val="dynamicNum"/>
</p:tagLst>
</file>

<file path=ppt/tags/tag36.xml><?xml version="1.0" encoding="utf-8"?>
<p:tagLst xmlns:p="http://schemas.openxmlformats.org/presentationml/2006/main">
  <p:tag name="KSO_WM_SLIDE_MODEL_TYPE" val="dynamicNum"/>
</p:tagLst>
</file>

<file path=ppt/tags/tag37.xml><?xml version="1.0" encoding="utf-8"?>
<p:tagLst xmlns:p="http://schemas.openxmlformats.org/presentationml/2006/main">
  <p:tag name="REFSHAPE" val="515572612"/>
  <p:tag name="KSO_WM_UNIT_PLACING_PICTURE_USER_VIEWPORT" val="{&quot;height&quot;:5715,&quot;width&quot;:3165}"/>
</p:tagLst>
</file>

<file path=ppt/tags/tag38.xml><?xml version="1.0" encoding="utf-8"?>
<p:tagLst xmlns:p="http://schemas.openxmlformats.org/presentationml/2006/main">
  <p:tag name="KSO_WM_SLIDE_MODEL_TYPE" val="dynamicNum"/>
</p:tagLst>
</file>

<file path=ppt/tags/tag39.xml><?xml version="1.0" encoding="utf-8"?>
<p:tagLst xmlns:p="http://schemas.openxmlformats.org/presentationml/2006/main">
  <p:tag name="KSO_WM_SLIDE_MODEL_TYPE" val="dynamicNum"/>
</p:tagLst>
</file>

<file path=ppt/tags/tag4.xml><?xml version="1.0" encoding="utf-8"?>
<p:tagLst xmlns:p="http://schemas.openxmlformats.org/presentationml/2006/main">
  <p:tag name="KSO_WM_SLIDE_MODEL_TYPE" val="dynamicNum"/>
</p:tagLst>
</file>

<file path=ppt/tags/tag40.xml><?xml version="1.0" encoding="utf-8"?>
<p:tagLst xmlns:p="http://schemas.openxmlformats.org/presentationml/2006/main">
  <p:tag name="KSO_WM_SLIDE_MODEL_TYPE" val="dynamicNum"/>
</p:tagLst>
</file>

<file path=ppt/tags/tag41.xml><?xml version="1.0" encoding="utf-8"?>
<p:tagLst xmlns:p="http://schemas.openxmlformats.org/presentationml/2006/main">
  <p:tag name="KSO_WM_SLIDE_MODEL_TYPE" val="dynamicNum"/>
</p:tagLst>
</file>

<file path=ppt/tags/tag42.xml><?xml version="1.0" encoding="utf-8"?>
<p:tagLst xmlns:p="http://schemas.openxmlformats.org/presentationml/2006/main">
  <p:tag name="KSO_WM_SLIDE_MODEL_TYPE" val="dynamicNum"/>
</p:tagLst>
</file>

<file path=ppt/tags/tag43.xml><?xml version="1.0" encoding="utf-8"?>
<p:tagLst xmlns:p="http://schemas.openxmlformats.org/presentationml/2006/main">
  <p:tag name="KSO_WM_SLIDE_MODEL_TYPE" val="dynamicNum"/>
</p:tagLst>
</file>

<file path=ppt/tags/tag44.xml><?xml version="1.0" encoding="utf-8"?>
<p:tagLst xmlns:p="http://schemas.openxmlformats.org/presentationml/2006/main">
  <p:tag name="KSO_WM_SLIDE_MODEL_TYPE" val="dynamicNum"/>
</p:tagLst>
</file>

<file path=ppt/tags/tag45.xml><?xml version="1.0" encoding="utf-8"?>
<p:tagLst xmlns:p="http://schemas.openxmlformats.org/presentationml/2006/main">
  <p:tag name="KSO_WM_SLIDE_MODEL_TYPE" val="dynamicNum"/>
</p:tagLst>
</file>

<file path=ppt/tags/tag46.xml><?xml version="1.0" encoding="utf-8"?>
<p:tagLst xmlns:p="http://schemas.openxmlformats.org/presentationml/2006/main">
  <p:tag name="KSO_WM_SLIDE_MODEL_TYPE" val="dynamicNum"/>
</p:tagLst>
</file>

<file path=ppt/tags/tag47.xml><?xml version="1.0" encoding="utf-8"?>
<p:tagLst xmlns:p="http://schemas.openxmlformats.org/presentationml/2006/main">
  <p:tag name="KSO_WM_SLIDE_MODEL_TYPE" val="dynamicNum"/>
</p:tagLst>
</file>

<file path=ppt/tags/tag48.xml><?xml version="1.0" encoding="utf-8"?>
<p:tagLst xmlns:p="http://schemas.openxmlformats.org/presentationml/2006/main">
  <p:tag name="KSO_WM_SLIDE_MODEL_TYPE" val="dynamicNum"/>
</p:tagLst>
</file>

<file path=ppt/tags/tag49.xml><?xml version="1.0" encoding="utf-8"?>
<p:tagLst xmlns:p="http://schemas.openxmlformats.org/presentationml/2006/main">
  <p:tag name="KSO_WM_SLIDE_MODEL_TYPE" val="dynamicNum"/>
</p:tagLst>
</file>

<file path=ppt/tags/tag5.xml><?xml version="1.0" encoding="utf-8"?>
<p:tagLst xmlns:p="http://schemas.openxmlformats.org/presentationml/2006/main">
  <p:tag name="KSO_WM_SLIDE_MODEL_TYPE" val="dynamicNum"/>
</p:tagLst>
</file>

<file path=ppt/tags/tag50.xml><?xml version="1.0" encoding="utf-8"?>
<p:tagLst xmlns:p="http://schemas.openxmlformats.org/presentationml/2006/main">
  <p:tag name="KSO_WM_SLIDE_MODEL_TYPE" val="dynamicNum"/>
</p:tagLst>
</file>

<file path=ppt/tags/tag51.xml><?xml version="1.0" encoding="utf-8"?>
<p:tagLst xmlns:p="http://schemas.openxmlformats.org/presentationml/2006/main">
  <p:tag name="KSO_WM_SLIDE_MODEL_TYPE" val="dynamicNum"/>
</p:tagLst>
</file>

<file path=ppt/tags/tag52.xml><?xml version="1.0" encoding="utf-8"?>
<p:tagLst xmlns:p="http://schemas.openxmlformats.org/presentationml/2006/main">
  <p:tag name="KSO_WM_SLIDE_MODEL_TYPE" val="dynamicNum"/>
</p:tagLst>
</file>

<file path=ppt/tags/tag53.xml><?xml version="1.0" encoding="utf-8"?>
<p:tagLst xmlns:p="http://schemas.openxmlformats.org/presentationml/2006/main">
  <p:tag name="KSO_WM_SLIDE_MODEL_TYPE" val="dynamicNum"/>
</p:tagLst>
</file>

<file path=ppt/tags/tag54.xml><?xml version="1.0" encoding="utf-8"?>
<p:tagLst xmlns:p="http://schemas.openxmlformats.org/presentationml/2006/main">
  <p:tag name="KSO_WM_SLIDE_MODEL_TYPE" val="dynamicNum"/>
</p:tagLst>
</file>

<file path=ppt/tags/tag55.xml><?xml version="1.0" encoding="utf-8"?>
<p:tagLst xmlns:p="http://schemas.openxmlformats.org/presentationml/2006/main">
  <p:tag name="KSO_WM_SLIDE_MODEL_TYPE" val="dynamicNum"/>
</p:tagLst>
</file>

<file path=ppt/tags/tag56.xml><?xml version="1.0" encoding="utf-8"?>
<p:tagLst xmlns:p="http://schemas.openxmlformats.org/presentationml/2006/main">
  <p:tag name="KSO_WM_SLIDE_MODEL_TYPE" val="dynamicNum"/>
</p:tagLst>
</file>

<file path=ppt/tags/tag57.xml><?xml version="1.0" encoding="utf-8"?>
<p:tagLst xmlns:p="http://schemas.openxmlformats.org/presentationml/2006/main">
  <p:tag name="KSO_WM_SLIDE_MODEL_TYPE" val="dynamicNum"/>
</p:tagLst>
</file>

<file path=ppt/tags/tag58.xml><?xml version="1.0" encoding="utf-8"?>
<p:tagLst xmlns:p="http://schemas.openxmlformats.org/presentationml/2006/main">
  <p:tag name="KSO_WM_SLIDE_MODEL_TYPE" val="dynamicNum"/>
</p:tagLst>
</file>

<file path=ppt/tags/tag59.xml><?xml version="1.0" encoding="utf-8"?>
<p:tagLst xmlns:p="http://schemas.openxmlformats.org/presentationml/2006/main">
  <p:tag name="KSO_WM_SLIDE_MODEL_TYPE" val="dynamicNum"/>
</p:tagLst>
</file>

<file path=ppt/tags/tag6.xml><?xml version="1.0" encoding="utf-8"?>
<p:tagLst xmlns:p="http://schemas.openxmlformats.org/presentationml/2006/main">
  <p:tag name="KSO_WM_SLIDE_MODEL_TYPE" val="dynamicNum"/>
</p:tagLst>
</file>

<file path=ppt/tags/tag60.xml><?xml version="1.0" encoding="utf-8"?>
<p:tagLst xmlns:p="http://schemas.openxmlformats.org/presentationml/2006/main">
  <p:tag name="KSO_WM_SLIDE_MODEL_TYPE" val="dynamicNum"/>
</p:tagLst>
</file>

<file path=ppt/tags/tag61.xml><?xml version="1.0" encoding="utf-8"?>
<p:tagLst xmlns:p="http://schemas.openxmlformats.org/presentationml/2006/main">
  <p:tag name="KSO_WM_SLIDE_MODEL_TYPE" val="dynamicNum"/>
</p:tagLst>
</file>

<file path=ppt/tags/tag62.xml><?xml version="1.0" encoding="utf-8"?>
<p:tagLst xmlns:p="http://schemas.openxmlformats.org/presentationml/2006/main">
  <p:tag name="KSO_WM_SLIDE_MODEL_TYPE" val="dynamicNum"/>
</p:tagLst>
</file>

<file path=ppt/tags/tag63.xml><?xml version="1.0" encoding="utf-8"?>
<p:tagLst xmlns:p="http://schemas.openxmlformats.org/presentationml/2006/main">
  <p:tag name="KSO_WM_SLIDE_MODEL_TYPE" val="dynamicNum"/>
</p:tagLst>
</file>

<file path=ppt/tags/tag64.xml><?xml version="1.0" encoding="utf-8"?>
<p:tagLst xmlns:p="http://schemas.openxmlformats.org/presentationml/2006/main">
  <p:tag name="KSO_WM_SLIDE_MODEL_TYPE" val="dynamicNum"/>
</p:tagLst>
</file>

<file path=ppt/tags/tag65.xml><?xml version="1.0" encoding="utf-8"?>
<p:tagLst xmlns:p="http://schemas.openxmlformats.org/presentationml/2006/main">
  <p:tag name="KSO_WM_SLIDE_MODEL_TYPE" val="dynamicNum"/>
</p:tagLst>
</file>

<file path=ppt/tags/tag66.xml><?xml version="1.0" encoding="utf-8"?>
<p:tagLst xmlns:p="http://schemas.openxmlformats.org/presentationml/2006/main">
  <p:tag name="KSO_WM_SLIDE_MODEL_TYPE" val="dynamicNum"/>
</p:tagLst>
</file>

<file path=ppt/tags/tag67.xml><?xml version="1.0" encoding="utf-8"?>
<p:tagLst xmlns:p="http://schemas.openxmlformats.org/presentationml/2006/main">
  <p:tag name="KSO_WM_SLIDE_MODEL_TYPE" val="dynamicNum"/>
</p:tagLst>
</file>

<file path=ppt/tags/tag68.xml><?xml version="1.0" encoding="utf-8"?>
<p:tagLst xmlns:p="http://schemas.openxmlformats.org/presentationml/2006/main">
  <p:tag name="KSO_WM_SLIDE_MODEL_TYPE" val="dynamicNum"/>
</p:tagLst>
</file>

<file path=ppt/tags/tag69.xml><?xml version="1.0" encoding="utf-8"?>
<p:tagLst xmlns:p="http://schemas.openxmlformats.org/presentationml/2006/main">
  <p:tag name="KSO_WM_SLIDE_MODEL_TYPE" val="dynamicNum"/>
</p:tagLst>
</file>

<file path=ppt/tags/tag7.xml><?xml version="1.0" encoding="utf-8"?>
<p:tagLst xmlns:p="http://schemas.openxmlformats.org/presentationml/2006/main">
  <p:tag name="KSO_WM_SLIDE_MODEL_TYPE" val="dynamicNum"/>
</p:tagLst>
</file>

<file path=ppt/tags/tag70.xml><?xml version="1.0" encoding="utf-8"?>
<p:tagLst xmlns:p="http://schemas.openxmlformats.org/presentationml/2006/main">
  <p:tag name="KSO_WM_SLIDE_MODEL_TYPE" val="dynamicNum"/>
</p:tagLst>
</file>

<file path=ppt/tags/tag71.xml><?xml version="1.0" encoding="utf-8"?>
<p:tagLst xmlns:p="http://schemas.openxmlformats.org/presentationml/2006/main">
  <p:tag name="KSO_WM_UNIT_TABLE_BEAUTIFY" val="smartTable{79901568-53b4-48af-9d16-c96913a38a8c}"/>
</p:tagLst>
</file>

<file path=ppt/tags/tag72.xml><?xml version="1.0" encoding="utf-8"?>
<p:tagLst xmlns:p="http://schemas.openxmlformats.org/presentationml/2006/main">
  <p:tag name="KSO_WM_SLIDE_MODEL_TYPE" val="dynamicNum"/>
</p:tagLst>
</file>

<file path=ppt/tags/tag73.xml><?xml version="1.0" encoding="utf-8"?>
<p:tagLst xmlns:p="http://schemas.openxmlformats.org/presentationml/2006/main">
  <p:tag name="KSO_WM_SLIDE_MODEL_TYPE" val="dynamicNum"/>
</p:tagLst>
</file>

<file path=ppt/tags/tag74.xml><?xml version="1.0" encoding="utf-8"?>
<p:tagLst xmlns:p="http://schemas.openxmlformats.org/presentationml/2006/main">
  <p:tag name="KSO_WM_SLIDE_MODEL_TYPE" val="dynamicNum"/>
</p:tagLst>
</file>

<file path=ppt/tags/tag75.xml><?xml version="1.0" encoding="utf-8"?>
<p:tagLst xmlns:p="http://schemas.openxmlformats.org/presentationml/2006/main">
  <p:tag name="KSO_WM_SLIDE_MODEL_TYPE" val="dynamicNum"/>
</p:tagLst>
</file>

<file path=ppt/tags/tag76.xml><?xml version="1.0" encoding="utf-8"?>
<p:tagLst xmlns:p="http://schemas.openxmlformats.org/presentationml/2006/main">
  <p:tag name="KSO_WM_SLIDE_MODEL_TYPE" val="dynamicNum"/>
</p:tagLst>
</file>

<file path=ppt/tags/tag77.xml><?xml version="1.0" encoding="utf-8"?>
<p:tagLst xmlns:p="http://schemas.openxmlformats.org/presentationml/2006/main">
  <p:tag name="KSO_WM_SLIDE_MODEL_TYPE" val="dynamicNum"/>
</p:tagLst>
</file>

<file path=ppt/tags/tag78.xml><?xml version="1.0" encoding="utf-8"?>
<p:tagLst xmlns:p="http://schemas.openxmlformats.org/presentationml/2006/main">
  <p:tag name="KSO_WM_SLIDE_MODEL_TYPE" val="dynamicNum"/>
</p:tagLst>
</file>

<file path=ppt/tags/tag79.xml><?xml version="1.0" encoding="utf-8"?>
<p:tagLst xmlns:p="http://schemas.openxmlformats.org/presentationml/2006/main">
  <p:tag name="KSO_WM_SLIDE_MODEL_TYPE" val="dynamicNum"/>
</p:tagLst>
</file>

<file path=ppt/tags/tag8.xml><?xml version="1.0" encoding="utf-8"?>
<p:tagLst xmlns:p="http://schemas.openxmlformats.org/presentationml/2006/main">
  <p:tag name="KSO_WM_SLIDE_MODEL_TYPE" val="dynamicNum"/>
</p:tagLst>
</file>

<file path=ppt/tags/tag80.xml><?xml version="1.0" encoding="utf-8"?>
<p:tagLst xmlns:p="http://schemas.openxmlformats.org/presentationml/2006/main">
  <p:tag name="KSO_WM_SLIDE_MODEL_TYPE" val="dynamicNum"/>
</p:tagLst>
</file>

<file path=ppt/tags/tag81.xml><?xml version="1.0" encoding="utf-8"?>
<p:tagLst xmlns:p="http://schemas.openxmlformats.org/presentationml/2006/main">
  <p:tag name="KSO_WM_SLIDE_MODEL_TYPE" val="dynamicNum"/>
</p:tagLst>
</file>

<file path=ppt/tags/tag82.xml><?xml version="1.0" encoding="utf-8"?>
<p:tagLst xmlns:p="http://schemas.openxmlformats.org/presentationml/2006/main">
  <p:tag name="KSO_WM_SLIDE_MODEL_TYPE" val="dynamicNum"/>
</p:tagLst>
</file>

<file path=ppt/tags/tag83.xml><?xml version="1.0" encoding="utf-8"?>
<p:tagLst xmlns:p="http://schemas.openxmlformats.org/presentationml/2006/main">
  <p:tag name="KSO_WM_SLIDE_MODEL_TYPE" val="dynamicNum"/>
</p:tagLst>
</file>

<file path=ppt/tags/tag84.xml><?xml version="1.0" encoding="utf-8"?>
<p:tagLst xmlns:p="http://schemas.openxmlformats.org/presentationml/2006/main">
  <p:tag name="KSO_WM_SLIDE_MODEL_TYPE" val="dynamicNum"/>
</p:tagLst>
</file>

<file path=ppt/tags/tag9.xml><?xml version="1.0" encoding="utf-8"?>
<p:tagLst xmlns:p="http://schemas.openxmlformats.org/presentationml/2006/main">
  <p:tag name="KSO_WM_SLIDE_MODEL_TYPE" val="dynamicNum"/>
</p:tagLst>
</file>

<file path=ppt/theme/theme1.xml><?xml version="1.0" encoding="utf-8"?>
<a:theme xmlns:a="http://schemas.openxmlformats.org/drawingml/2006/main" name="Office 主题​​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 panose="020F05020202040302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 panose="020F05020202040302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 panose="020F05020202040302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 panose="020F05020202040302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主题​​</Template>
  <TotalTime>0</TotalTime>
  <Words>17465</Words>
  <Application>WPS 演示</Application>
  <PresentationFormat>宽屏</PresentationFormat>
  <Paragraphs>1148</Paragraphs>
  <Slides>104</Slides>
  <Notes>19</Notes>
  <HiddenSlides>0</HiddenSlides>
  <MMClips>0</MMClips>
  <ScaleCrop>false</ScaleCrop>
  <HeadingPairs>
    <vt:vector size="8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15</vt:i4>
      </vt:variant>
      <vt:variant>
        <vt:lpstr>幻灯片标题</vt:lpstr>
      </vt:variant>
      <vt:variant>
        <vt:i4>104</vt:i4>
      </vt:variant>
    </vt:vector>
  </HeadingPairs>
  <TitlesOfParts>
    <vt:vector size="135" baseType="lpstr">
      <vt:lpstr>Arial</vt:lpstr>
      <vt:lpstr>宋体</vt:lpstr>
      <vt:lpstr>Wingdings</vt:lpstr>
      <vt:lpstr>Calibri</vt:lpstr>
      <vt:lpstr>Calibri Light</vt:lpstr>
      <vt:lpstr>Arial</vt:lpstr>
      <vt:lpstr>Calibri Light</vt:lpstr>
      <vt:lpstr>Wingdings</vt:lpstr>
      <vt:lpstr>微软雅黑</vt:lpstr>
      <vt:lpstr>Arial Unicode MS</vt:lpstr>
      <vt:lpstr>PingFang SC</vt:lpstr>
      <vt:lpstr>Times New Roman</vt:lpstr>
      <vt:lpstr>Helvetica</vt:lpstr>
      <vt:lpstr>Calibri</vt:lpstr>
      <vt:lpstr>PingFang SC</vt:lpstr>
      <vt:lpstr>Office 主题​​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PageRank、图论与推荐系统 Lesson-04</vt:lpstr>
      <vt:lpstr>学习方法</vt:lpstr>
      <vt:lpstr>&gt;&gt;   今天的学习目标</vt:lpstr>
      <vt:lpstr>&gt;&gt;   今天的学习目标</vt:lpstr>
      <vt:lpstr>&gt;&gt;   今天的学习目标</vt:lpstr>
      <vt:lpstr>1/2 PageRank与推荐系统</vt:lpstr>
      <vt:lpstr>什么是PageRank</vt:lpstr>
      <vt:lpstr>什么是PageRank</vt:lpstr>
      <vt:lpstr>图论基本知识</vt:lpstr>
      <vt:lpstr>PageRank简化模型</vt:lpstr>
      <vt:lpstr>PageRank简化模型</vt:lpstr>
      <vt:lpstr>PageRank简化模型</vt:lpstr>
      <vt:lpstr>PageRank简化模型</vt:lpstr>
      <vt:lpstr>PageRank简化模型</vt:lpstr>
      <vt:lpstr>PageRank简化模型</vt:lpstr>
      <vt:lpstr>PageRank简化模型</vt:lpstr>
      <vt:lpstr>PageRank简化模型</vt:lpstr>
      <vt:lpstr>PageRank简化模型</vt:lpstr>
      <vt:lpstr>PageRank随机浏览模型</vt:lpstr>
      <vt:lpstr>PageRank随机浏览模型</vt:lpstr>
      <vt:lpstr>PageRank的影响力</vt:lpstr>
      <vt:lpstr>PageRank的影响力</vt:lpstr>
      <vt:lpstr>PageRank工具使用</vt:lpstr>
      <vt:lpstr>PageRank工具使用</vt:lpstr>
      <vt:lpstr>PageRank工具使用</vt:lpstr>
      <vt:lpstr>PageRank工具使用</vt:lpstr>
      <vt:lpstr>PageRank工具使用</vt:lpstr>
      <vt:lpstr>PageRank工具使用</vt:lpstr>
      <vt:lpstr>PageRank工具使用</vt:lpstr>
      <vt:lpstr>使用PageRank分析邮件往来中的关键人物</vt:lpstr>
      <vt:lpstr>使用PageRank分析邮件往来中的关键人物</vt:lpstr>
      <vt:lpstr>使用PageRank分析邮件往来中的关键人物</vt:lpstr>
      <vt:lpstr>使用PageRank分析邮件往来中的关键人物</vt:lpstr>
      <vt:lpstr>使用PageRank分析邮件往来中的关键人物</vt:lpstr>
      <vt:lpstr>PageRank相关算法</vt:lpstr>
      <vt:lpstr>TextRank算法</vt:lpstr>
      <vt:lpstr>TextRank算法</vt:lpstr>
      <vt:lpstr>TextRank算法</vt:lpstr>
      <vt:lpstr>TextRank算法</vt:lpstr>
      <vt:lpstr>TextRank算法</vt:lpstr>
      <vt:lpstr>TextRank算法</vt:lpstr>
      <vt:lpstr>TextRank算法</vt:lpstr>
      <vt:lpstr>TextRank算法</vt:lpstr>
      <vt:lpstr>TextRank算法</vt:lpstr>
      <vt:lpstr>TextRank算法</vt:lpstr>
      <vt:lpstr>TextRank算法</vt:lpstr>
      <vt:lpstr>TextRank算法</vt:lpstr>
      <vt:lpstr>EdgeRank算法</vt:lpstr>
      <vt:lpstr>PersonalRank算法</vt:lpstr>
      <vt:lpstr>PersonalRank算法</vt:lpstr>
      <vt:lpstr>小节Summary</vt:lpstr>
      <vt:lpstr>2/2  图论、Coding相关</vt:lpstr>
      <vt:lpstr>图论工具的作用</vt:lpstr>
      <vt:lpstr>社区发现</vt:lpstr>
      <vt:lpstr>社区发现</vt:lpstr>
      <vt:lpstr>社区发现</vt:lpstr>
      <vt:lpstr>社区发现</vt:lpstr>
      <vt:lpstr>社区发现</vt:lpstr>
      <vt:lpstr>社区发现</vt:lpstr>
      <vt:lpstr>社区发现</vt:lpstr>
      <vt:lpstr>使用工具进行社区发现</vt:lpstr>
      <vt:lpstr>使用工具进行社区发现</vt:lpstr>
      <vt:lpstr>最短路径问题</vt:lpstr>
      <vt:lpstr>Dijkstra算法</vt:lpstr>
      <vt:lpstr>Dijkstra算法</vt:lpstr>
      <vt:lpstr>Dijkstra算法</vt:lpstr>
      <vt:lpstr>Dijkstra算法</vt:lpstr>
      <vt:lpstr>Dijkstra算法</vt:lpstr>
      <vt:lpstr>Dijkstra算法</vt:lpstr>
      <vt:lpstr>Dijkstra算法</vt:lpstr>
      <vt:lpstr>Dijkstra算法</vt:lpstr>
      <vt:lpstr>Floyd算法</vt:lpstr>
      <vt:lpstr>Floyd算法</vt:lpstr>
      <vt:lpstr>Floyd算法</vt:lpstr>
      <vt:lpstr>使用图论工具计算最短路径</vt:lpstr>
      <vt:lpstr>图论与推荐系统</vt:lpstr>
      <vt:lpstr>图论与推荐系统</vt:lpstr>
      <vt:lpstr>图论与推荐系统</vt:lpstr>
      <vt:lpstr>Coding相关</vt:lpstr>
      <vt:lpstr>作业分析：Delicious数据集</vt:lpstr>
      <vt:lpstr>作业分析：Delicious数据集</vt:lpstr>
      <vt:lpstr>作业分析：Delicious数据集</vt:lpstr>
      <vt:lpstr>作业分析：Delicious数据集</vt:lpstr>
      <vt:lpstr>作业分析：Delicious数据集</vt:lpstr>
      <vt:lpstr>Action：MarketBasket购物篮分析</vt:lpstr>
      <vt:lpstr>作业分析：MarketBasket购物篮分析</vt:lpstr>
      <vt:lpstr>作业分析：MarketBasket购物篮分析</vt:lpstr>
      <vt:lpstr>作业分析：MarketBasket购物篮分析</vt:lpstr>
      <vt:lpstr>作业分析：MarketBasket购物篮分析</vt:lpstr>
      <vt:lpstr>作业分析：MarketBasket购物篮分析</vt:lpstr>
      <vt:lpstr>Action：MarketBasket购物篮词云分析</vt:lpstr>
      <vt:lpstr>Action：MarketBasket购物篮词云分析</vt:lpstr>
      <vt:lpstr>Thinking&amp;Action</vt:lpstr>
      <vt:lpstr>Thinking&amp;Action</vt:lpstr>
      <vt:lpstr>Thinking&amp;Action</vt:lpstr>
      <vt:lpstr>Thinking&amp;Action</vt:lpstr>
      <vt:lpstr>Thinking&amp;Action</vt:lpstr>
      <vt:lpstr>Summary</vt:lpstr>
      <vt:lpstr>Summary</vt:lpstr>
      <vt:lpstr>Summary</vt:lpstr>
      <vt:lpstr>Summary</vt:lpstr>
      <vt:lpstr>Thank You Using data to solve problems</vt:lpstr>
      <vt:lpstr>学习是循序渐进的过程</vt:lpstr>
      <vt:lpstr>图论模型在工作中的应用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机器学习与推荐系统OverView  Lesson-01</dc:title>
  <dc:creator>Microsoft Office User</dc:creator>
  <cp:lastModifiedBy>cy</cp:lastModifiedBy>
  <cp:revision>250</cp:revision>
  <dcterms:created xsi:type="dcterms:W3CDTF">2019-08-30T07:48:00Z</dcterms:created>
  <dcterms:modified xsi:type="dcterms:W3CDTF">2020-01-30T11:57:14Z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2052-11.1.0.9339</vt:lpwstr>
  </property>
</Properties>
</file>